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3" r:id="rId3"/>
    <p:sldId id="264" r:id="rId4"/>
    <p:sldId id="266" r:id="rId5"/>
    <p:sldId id="265" r:id="rId6"/>
    <p:sldId id="259" r:id="rId7"/>
    <p:sldId id="270" r:id="rId8"/>
    <p:sldId id="269" r:id="rId9"/>
    <p:sldId id="267" r:id="rId10"/>
    <p:sldId id="268" r:id="rId11"/>
    <p:sldId id="272" r:id="rId12"/>
    <p:sldId id="271" r:id="rId13"/>
    <p:sldId id="273"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531" autoAdjust="0"/>
  </p:normalViewPr>
  <p:slideViewPr>
    <p:cSldViewPr snapToGrid="0">
      <p:cViewPr varScale="1">
        <p:scale>
          <a:sx n="80" d="100"/>
          <a:sy n="80" d="100"/>
        </p:scale>
        <p:origin x="17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5FC436-636F-4C03-8D64-0D4C53AC6FCB}"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F04ED3-E3D2-4118-92B3-173FFC0AB6ED}" type="slidenum">
              <a:rPr lang="en-US" smtClean="0"/>
              <a:t>‹#›</a:t>
            </a:fld>
            <a:endParaRPr lang="en-US"/>
          </a:p>
        </p:txBody>
      </p:sp>
    </p:spTree>
    <p:extLst>
      <p:ext uri="{BB962C8B-B14F-4D97-AF65-F5344CB8AC3E}">
        <p14:creationId xmlns:p14="http://schemas.microsoft.com/office/powerpoint/2010/main" val="2841953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F04ED3-E3D2-4118-92B3-173FFC0AB6ED}" type="slidenum">
              <a:rPr lang="en-US" smtClean="0"/>
              <a:t>4</a:t>
            </a:fld>
            <a:endParaRPr lang="en-US"/>
          </a:p>
        </p:txBody>
      </p:sp>
    </p:spTree>
    <p:extLst>
      <p:ext uri="{BB962C8B-B14F-4D97-AF65-F5344CB8AC3E}">
        <p14:creationId xmlns:p14="http://schemas.microsoft.com/office/powerpoint/2010/main" val="4278265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F04ED3-E3D2-4118-92B3-173FFC0AB6ED}" type="slidenum">
              <a:rPr lang="en-US" smtClean="0"/>
              <a:t>14</a:t>
            </a:fld>
            <a:endParaRPr lang="en-US"/>
          </a:p>
        </p:txBody>
      </p:sp>
    </p:spTree>
    <p:extLst>
      <p:ext uri="{BB962C8B-B14F-4D97-AF65-F5344CB8AC3E}">
        <p14:creationId xmlns:p14="http://schemas.microsoft.com/office/powerpoint/2010/main" val="57620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over $3.8M in 1</a:t>
            </a:r>
            <a:r>
              <a:rPr lang="en-US" baseline="30000" dirty="0"/>
              <a:t>st</a:t>
            </a:r>
            <a:r>
              <a:rPr lang="en-US" dirty="0"/>
              <a:t> half 2022</a:t>
            </a:r>
          </a:p>
          <a:p>
            <a:r>
              <a:rPr lang="en-US" dirty="0"/>
              <a:t>2021 - $5.1M</a:t>
            </a:r>
          </a:p>
          <a:p>
            <a:r>
              <a:rPr lang="en-US" dirty="0"/>
              <a:t>2020 - $4.2M</a:t>
            </a:r>
          </a:p>
          <a:p>
            <a:r>
              <a:rPr lang="en-US" dirty="0"/>
              <a:t>2019 - $2.4M</a:t>
            </a:r>
          </a:p>
        </p:txBody>
      </p:sp>
      <p:sp>
        <p:nvSpPr>
          <p:cNvPr id="4" name="Slide Number Placeholder 3"/>
          <p:cNvSpPr>
            <a:spLocks noGrp="1"/>
          </p:cNvSpPr>
          <p:nvPr>
            <p:ph type="sldNum" sz="quarter" idx="5"/>
          </p:nvPr>
        </p:nvSpPr>
        <p:spPr/>
        <p:txBody>
          <a:bodyPr/>
          <a:lstStyle/>
          <a:p>
            <a:fld id="{40F04ED3-E3D2-4118-92B3-173FFC0AB6ED}" type="slidenum">
              <a:rPr lang="en-US" smtClean="0"/>
              <a:t>6</a:t>
            </a:fld>
            <a:endParaRPr lang="en-US"/>
          </a:p>
        </p:txBody>
      </p:sp>
    </p:spTree>
    <p:extLst>
      <p:ext uri="{BB962C8B-B14F-4D97-AF65-F5344CB8AC3E}">
        <p14:creationId xmlns:p14="http://schemas.microsoft.com/office/powerpoint/2010/main" val="2671924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F04ED3-E3D2-4118-92B3-173FFC0AB6ED}" type="slidenum">
              <a:rPr lang="en-US" smtClean="0"/>
              <a:t>7</a:t>
            </a:fld>
            <a:endParaRPr lang="en-US"/>
          </a:p>
        </p:txBody>
      </p:sp>
    </p:spTree>
    <p:extLst>
      <p:ext uri="{BB962C8B-B14F-4D97-AF65-F5344CB8AC3E}">
        <p14:creationId xmlns:p14="http://schemas.microsoft.com/office/powerpoint/2010/main" val="372194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F04ED3-E3D2-4118-92B3-173FFC0AB6ED}" type="slidenum">
              <a:rPr lang="en-US" smtClean="0"/>
              <a:t>8</a:t>
            </a:fld>
            <a:endParaRPr lang="en-US"/>
          </a:p>
        </p:txBody>
      </p:sp>
    </p:spTree>
    <p:extLst>
      <p:ext uri="{BB962C8B-B14F-4D97-AF65-F5344CB8AC3E}">
        <p14:creationId xmlns:p14="http://schemas.microsoft.com/office/powerpoint/2010/main" val="1286326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F04ED3-E3D2-4118-92B3-173FFC0AB6ED}" type="slidenum">
              <a:rPr lang="en-US" smtClean="0"/>
              <a:t>9</a:t>
            </a:fld>
            <a:endParaRPr lang="en-US"/>
          </a:p>
        </p:txBody>
      </p:sp>
    </p:spTree>
    <p:extLst>
      <p:ext uri="{BB962C8B-B14F-4D97-AF65-F5344CB8AC3E}">
        <p14:creationId xmlns:p14="http://schemas.microsoft.com/office/powerpoint/2010/main" val="100900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F04ED3-E3D2-4118-92B3-173FFC0AB6ED}" type="slidenum">
              <a:rPr lang="en-US" smtClean="0"/>
              <a:t>10</a:t>
            </a:fld>
            <a:endParaRPr lang="en-US"/>
          </a:p>
        </p:txBody>
      </p:sp>
    </p:spTree>
    <p:extLst>
      <p:ext uri="{BB962C8B-B14F-4D97-AF65-F5344CB8AC3E}">
        <p14:creationId xmlns:p14="http://schemas.microsoft.com/office/powerpoint/2010/main" val="2683337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F04ED3-E3D2-4118-92B3-173FFC0AB6ED}" type="slidenum">
              <a:rPr lang="en-US" smtClean="0"/>
              <a:t>11</a:t>
            </a:fld>
            <a:endParaRPr lang="en-US"/>
          </a:p>
        </p:txBody>
      </p:sp>
    </p:spTree>
    <p:extLst>
      <p:ext uri="{BB962C8B-B14F-4D97-AF65-F5344CB8AC3E}">
        <p14:creationId xmlns:p14="http://schemas.microsoft.com/office/powerpoint/2010/main" val="272938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F04ED3-E3D2-4118-92B3-173FFC0AB6ED}" type="slidenum">
              <a:rPr lang="en-US" smtClean="0"/>
              <a:t>12</a:t>
            </a:fld>
            <a:endParaRPr lang="en-US"/>
          </a:p>
        </p:txBody>
      </p:sp>
    </p:spTree>
    <p:extLst>
      <p:ext uri="{BB962C8B-B14F-4D97-AF65-F5344CB8AC3E}">
        <p14:creationId xmlns:p14="http://schemas.microsoft.com/office/powerpoint/2010/main" val="275659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F04ED3-E3D2-4118-92B3-173FFC0AB6ED}" type="slidenum">
              <a:rPr lang="en-US" smtClean="0"/>
              <a:t>13</a:t>
            </a:fld>
            <a:endParaRPr lang="en-US"/>
          </a:p>
        </p:txBody>
      </p:sp>
    </p:spTree>
    <p:extLst>
      <p:ext uri="{BB962C8B-B14F-4D97-AF65-F5344CB8AC3E}">
        <p14:creationId xmlns:p14="http://schemas.microsoft.com/office/powerpoint/2010/main" val="1700968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73E8A-F358-74C4-2DF9-A4F4B340C7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2C0F44-C577-7A0F-893D-C79E125949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7BC6AB-DF20-A414-0D88-A379B88DC8E0}"/>
              </a:ext>
            </a:extLst>
          </p:cNvPr>
          <p:cNvSpPr>
            <a:spLocks noGrp="1"/>
          </p:cNvSpPr>
          <p:nvPr>
            <p:ph type="dt" sz="half" idx="10"/>
          </p:nvPr>
        </p:nvSpPr>
        <p:spPr/>
        <p:txBody>
          <a:bodyPr/>
          <a:lstStyle/>
          <a:p>
            <a:fld id="{C24C6D7A-54BC-4F39-B4B0-90B199E83F2F}" type="datetimeFigureOut">
              <a:rPr lang="en-US" smtClean="0"/>
              <a:t>1/24/2023</a:t>
            </a:fld>
            <a:endParaRPr lang="en-US"/>
          </a:p>
        </p:txBody>
      </p:sp>
      <p:sp>
        <p:nvSpPr>
          <p:cNvPr id="5" name="Footer Placeholder 4">
            <a:extLst>
              <a:ext uri="{FF2B5EF4-FFF2-40B4-BE49-F238E27FC236}">
                <a16:creationId xmlns:a16="http://schemas.microsoft.com/office/drawing/2014/main" id="{4736AF7B-2B8E-F784-0BA5-C60EB4469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4B796-28FB-8B5C-125A-6CFF7CF5FA63}"/>
              </a:ext>
            </a:extLst>
          </p:cNvPr>
          <p:cNvSpPr>
            <a:spLocks noGrp="1"/>
          </p:cNvSpPr>
          <p:nvPr>
            <p:ph type="sldNum" sz="quarter" idx="12"/>
          </p:nvPr>
        </p:nvSpPr>
        <p:spPr/>
        <p:txBody>
          <a:bodyPr/>
          <a:lstStyle/>
          <a:p>
            <a:fld id="{BC423A07-7EEB-4829-B583-D0634B69F023}" type="slidenum">
              <a:rPr lang="en-US" smtClean="0"/>
              <a:t>‹#›</a:t>
            </a:fld>
            <a:endParaRPr lang="en-US"/>
          </a:p>
        </p:txBody>
      </p:sp>
    </p:spTree>
    <p:extLst>
      <p:ext uri="{BB962C8B-B14F-4D97-AF65-F5344CB8AC3E}">
        <p14:creationId xmlns:p14="http://schemas.microsoft.com/office/powerpoint/2010/main" val="1735333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974CA-22E2-533B-DD80-3C4424F7A8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81064D-9371-5EED-C9D1-E7F6F73797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1F7E9-5105-D7A1-989F-ACD4C7A2E351}"/>
              </a:ext>
            </a:extLst>
          </p:cNvPr>
          <p:cNvSpPr>
            <a:spLocks noGrp="1"/>
          </p:cNvSpPr>
          <p:nvPr>
            <p:ph type="dt" sz="half" idx="10"/>
          </p:nvPr>
        </p:nvSpPr>
        <p:spPr/>
        <p:txBody>
          <a:bodyPr/>
          <a:lstStyle/>
          <a:p>
            <a:fld id="{C24C6D7A-54BC-4F39-B4B0-90B199E83F2F}" type="datetimeFigureOut">
              <a:rPr lang="en-US" smtClean="0"/>
              <a:t>1/24/2023</a:t>
            </a:fld>
            <a:endParaRPr lang="en-US"/>
          </a:p>
        </p:txBody>
      </p:sp>
      <p:sp>
        <p:nvSpPr>
          <p:cNvPr id="5" name="Footer Placeholder 4">
            <a:extLst>
              <a:ext uri="{FF2B5EF4-FFF2-40B4-BE49-F238E27FC236}">
                <a16:creationId xmlns:a16="http://schemas.microsoft.com/office/drawing/2014/main" id="{EEA1AF4F-BA51-D3FD-23A5-3DF81ED8A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A9DCCB-A35C-FEBE-3919-708699A40616}"/>
              </a:ext>
            </a:extLst>
          </p:cNvPr>
          <p:cNvSpPr>
            <a:spLocks noGrp="1"/>
          </p:cNvSpPr>
          <p:nvPr>
            <p:ph type="sldNum" sz="quarter" idx="12"/>
          </p:nvPr>
        </p:nvSpPr>
        <p:spPr/>
        <p:txBody>
          <a:bodyPr/>
          <a:lstStyle/>
          <a:p>
            <a:fld id="{BC423A07-7EEB-4829-B583-D0634B69F023}" type="slidenum">
              <a:rPr lang="en-US" smtClean="0"/>
              <a:t>‹#›</a:t>
            </a:fld>
            <a:endParaRPr lang="en-US"/>
          </a:p>
        </p:txBody>
      </p:sp>
    </p:spTree>
    <p:extLst>
      <p:ext uri="{BB962C8B-B14F-4D97-AF65-F5344CB8AC3E}">
        <p14:creationId xmlns:p14="http://schemas.microsoft.com/office/powerpoint/2010/main" val="1127587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127DFB-E415-DA9C-82A6-6D543610D4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2DDB06-1CC2-615F-C4CB-270853FC7C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E460F-82A6-2BDE-CCDC-27DD3507664E}"/>
              </a:ext>
            </a:extLst>
          </p:cNvPr>
          <p:cNvSpPr>
            <a:spLocks noGrp="1"/>
          </p:cNvSpPr>
          <p:nvPr>
            <p:ph type="dt" sz="half" idx="10"/>
          </p:nvPr>
        </p:nvSpPr>
        <p:spPr/>
        <p:txBody>
          <a:bodyPr/>
          <a:lstStyle/>
          <a:p>
            <a:fld id="{C24C6D7A-54BC-4F39-B4B0-90B199E83F2F}" type="datetimeFigureOut">
              <a:rPr lang="en-US" smtClean="0"/>
              <a:t>1/24/2023</a:t>
            </a:fld>
            <a:endParaRPr lang="en-US"/>
          </a:p>
        </p:txBody>
      </p:sp>
      <p:sp>
        <p:nvSpPr>
          <p:cNvPr id="5" name="Footer Placeholder 4">
            <a:extLst>
              <a:ext uri="{FF2B5EF4-FFF2-40B4-BE49-F238E27FC236}">
                <a16:creationId xmlns:a16="http://schemas.microsoft.com/office/drawing/2014/main" id="{37765291-DD96-C1AA-9AE4-2D7C98184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6A961-DEF5-52C6-9BE1-CB9AEA1A4F8F}"/>
              </a:ext>
            </a:extLst>
          </p:cNvPr>
          <p:cNvSpPr>
            <a:spLocks noGrp="1"/>
          </p:cNvSpPr>
          <p:nvPr>
            <p:ph type="sldNum" sz="quarter" idx="12"/>
          </p:nvPr>
        </p:nvSpPr>
        <p:spPr/>
        <p:txBody>
          <a:bodyPr/>
          <a:lstStyle/>
          <a:p>
            <a:fld id="{BC423A07-7EEB-4829-B583-D0634B69F023}" type="slidenum">
              <a:rPr lang="en-US" smtClean="0"/>
              <a:t>‹#›</a:t>
            </a:fld>
            <a:endParaRPr lang="en-US"/>
          </a:p>
        </p:txBody>
      </p:sp>
    </p:spTree>
    <p:extLst>
      <p:ext uri="{BB962C8B-B14F-4D97-AF65-F5344CB8AC3E}">
        <p14:creationId xmlns:p14="http://schemas.microsoft.com/office/powerpoint/2010/main" val="249215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E607-D086-BE28-790F-B37E7E1B8A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F5EA3D-53D0-1BE2-F521-F21FFA158F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76B0A9-D380-4A82-CF1E-7EFE962A9549}"/>
              </a:ext>
            </a:extLst>
          </p:cNvPr>
          <p:cNvSpPr>
            <a:spLocks noGrp="1"/>
          </p:cNvSpPr>
          <p:nvPr>
            <p:ph type="dt" sz="half" idx="10"/>
          </p:nvPr>
        </p:nvSpPr>
        <p:spPr/>
        <p:txBody>
          <a:bodyPr/>
          <a:lstStyle/>
          <a:p>
            <a:fld id="{C24C6D7A-54BC-4F39-B4B0-90B199E83F2F}" type="datetimeFigureOut">
              <a:rPr lang="en-US" smtClean="0"/>
              <a:t>1/24/2023</a:t>
            </a:fld>
            <a:endParaRPr lang="en-US"/>
          </a:p>
        </p:txBody>
      </p:sp>
      <p:sp>
        <p:nvSpPr>
          <p:cNvPr id="5" name="Footer Placeholder 4">
            <a:extLst>
              <a:ext uri="{FF2B5EF4-FFF2-40B4-BE49-F238E27FC236}">
                <a16:creationId xmlns:a16="http://schemas.microsoft.com/office/drawing/2014/main" id="{E0003CD9-9139-38F4-A208-A7C6747CC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7D3426-1D5E-3427-DEC2-851AEFF9A702}"/>
              </a:ext>
            </a:extLst>
          </p:cNvPr>
          <p:cNvSpPr>
            <a:spLocks noGrp="1"/>
          </p:cNvSpPr>
          <p:nvPr>
            <p:ph type="sldNum" sz="quarter" idx="12"/>
          </p:nvPr>
        </p:nvSpPr>
        <p:spPr/>
        <p:txBody>
          <a:bodyPr/>
          <a:lstStyle/>
          <a:p>
            <a:fld id="{BC423A07-7EEB-4829-B583-D0634B69F023}" type="slidenum">
              <a:rPr lang="en-US" smtClean="0"/>
              <a:t>‹#›</a:t>
            </a:fld>
            <a:endParaRPr lang="en-US"/>
          </a:p>
        </p:txBody>
      </p:sp>
    </p:spTree>
    <p:extLst>
      <p:ext uri="{BB962C8B-B14F-4D97-AF65-F5344CB8AC3E}">
        <p14:creationId xmlns:p14="http://schemas.microsoft.com/office/powerpoint/2010/main" val="1885883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83449-6EB6-48D3-8EAA-5EA2262DA7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CA69BC-3D3D-CE75-55F5-FDD6AEA9BE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BEBB06-A4AB-6387-3667-812B4DBB900D}"/>
              </a:ext>
            </a:extLst>
          </p:cNvPr>
          <p:cNvSpPr>
            <a:spLocks noGrp="1"/>
          </p:cNvSpPr>
          <p:nvPr>
            <p:ph type="dt" sz="half" idx="10"/>
          </p:nvPr>
        </p:nvSpPr>
        <p:spPr/>
        <p:txBody>
          <a:bodyPr/>
          <a:lstStyle/>
          <a:p>
            <a:fld id="{C24C6D7A-54BC-4F39-B4B0-90B199E83F2F}" type="datetimeFigureOut">
              <a:rPr lang="en-US" smtClean="0"/>
              <a:t>1/24/2023</a:t>
            </a:fld>
            <a:endParaRPr lang="en-US"/>
          </a:p>
        </p:txBody>
      </p:sp>
      <p:sp>
        <p:nvSpPr>
          <p:cNvPr id="5" name="Footer Placeholder 4">
            <a:extLst>
              <a:ext uri="{FF2B5EF4-FFF2-40B4-BE49-F238E27FC236}">
                <a16:creationId xmlns:a16="http://schemas.microsoft.com/office/drawing/2014/main" id="{1717E2DE-A86D-1165-65F4-95C9FDF3E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2273B-7053-15A6-BE03-4D690A619020}"/>
              </a:ext>
            </a:extLst>
          </p:cNvPr>
          <p:cNvSpPr>
            <a:spLocks noGrp="1"/>
          </p:cNvSpPr>
          <p:nvPr>
            <p:ph type="sldNum" sz="quarter" idx="12"/>
          </p:nvPr>
        </p:nvSpPr>
        <p:spPr/>
        <p:txBody>
          <a:bodyPr/>
          <a:lstStyle/>
          <a:p>
            <a:fld id="{BC423A07-7EEB-4829-B583-D0634B69F023}" type="slidenum">
              <a:rPr lang="en-US" smtClean="0"/>
              <a:t>‹#›</a:t>
            </a:fld>
            <a:endParaRPr lang="en-US"/>
          </a:p>
        </p:txBody>
      </p:sp>
    </p:spTree>
    <p:extLst>
      <p:ext uri="{BB962C8B-B14F-4D97-AF65-F5344CB8AC3E}">
        <p14:creationId xmlns:p14="http://schemas.microsoft.com/office/powerpoint/2010/main" val="1589421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651C8-AE3E-AFF1-C07A-FDB0FB0B3B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4C768-E272-C45D-9E0F-0931DBC7B4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E3D460-CBB9-43D8-B52A-8132E7A8B0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98445B-9BA0-12F6-7F12-26DEC6133EDC}"/>
              </a:ext>
            </a:extLst>
          </p:cNvPr>
          <p:cNvSpPr>
            <a:spLocks noGrp="1"/>
          </p:cNvSpPr>
          <p:nvPr>
            <p:ph type="dt" sz="half" idx="10"/>
          </p:nvPr>
        </p:nvSpPr>
        <p:spPr/>
        <p:txBody>
          <a:bodyPr/>
          <a:lstStyle/>
          <a:p>
            <a:fld id="{C24C6D7A-54BC-4F39-B4B0-90B199E83F2F}" type="datetimeFigureOut">
              <a:rPr lang="en-US" smtClean="0"/>
              <a:t>1/24/2023</a:t>
            </a:fld>
            <a:endParaRPr lang="en-US"/>
          </a:p>
        </p:txBody>
      </p:sp>
      <p:sp>
        <p:nvSpPr>
          <p:cNvPr id="6" name="Footer Placeholder 5">
            <a:extLst>
              <a:ext uri="{FF2B5EF4-FFF2-40B4-BE49-F238E27FC236}">
                <a16:creationId xmlns:a16="http://schemas.microsoft.com/office/drawing/2014/main" id="{31E2DDA9-CAB7-1171-1055-CAEA6035F9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EC89DA-3A47-095B-E767-61B3902100D7}"/>
              </a:ext>
            </a:extLst>
          </p:cNvPr>
          <p:cNvSpPr>
            <a:spLocks noGrp="1"/>
          </p:cNvSpPr>
          <p:nvPr>
            <p:ph type="sldNum" sz="quarter" idx="12"/>
          </p:nvPr>
        </p:nvSpPr>
        <p:spPr/>
        <p:txBody>
          <a:bodyPr/>
          <a:lstStyle/>
          <a:p>
            <a:fld id="{BC423A07-7EEB-4829-B583-D0634B69F023}" type="slidenum">
              <a:rPr lang="en-US" smtClean="0"/>
              <a:t>‹#›</a:t>
            </a:fld>
            <a:endParaRPr lang="en-US"/>
          </a:p>
        </p:txBody>
      </p:sp>
    </p:spTree>
    <p:extLst>
      <p:ext uri="{BB962C8B-B14F-4D97-AF65-F5344CB8AC3E}">
        <p14:creationId xmlns:p14="http://schemas.microsoft.com/office/powerpoint/2010/main" val="137995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7CAD8-664C-54D1-BBEA-1869357E29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E98A3D-6913-E439-D452-88D0E69C61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A5D477-0EFC-A672-B05E-977E7626A2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FE20E2-FFB4-1780-F160-D4331ABA3A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75D121-837B-7122-38E7-BBA0F4C116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D3BFBB-9659-4F68-4981-45CD399EF3F9}"/>
              </a:ext>
            </a:extLst>
          </p:cNvPr>
          <p:cNvSpPr>
            <a:spLocks noGrp="1"/>
          </p:cNvSpPr>
          <p:nvPr>
            <p:ph type="dt" sz="half" idx="10"/>
          </p:nvPr>
        </p:nvSpPr>
        <p:spPr/>
        <p:txBody>
          <a:bodyPr/>
          <a:lstStyle/>
          <a:p>
            <a:fld id="{C24C6D7A-54BC-4F39-B4B0-90B199E83F2F}" type="datetimeFigureOut">
              <a:rPr lang="en-US" smtClean="0"/>
              <a:t>1/24/2023</a:t>
            </a:fld>
            <a:endParaRPr lang="en-US"/>
          </a:p>
        </p:txBody>
      </p:sp>
      <p:sp>
        <p:nvSpPr>
          <p:cNvPr id="8" name="Footer Placeholder 7">
            <a:extLst>
              <a:ext uri="{FF2B5EF4-FFF2-40B4-BE49-F238E27FC236}">
                <a16:creationId xmlns:a16="http://schemas.microsoft.com/office/drawing/2014/main" id="{4A64B9FD-5C78-F2F8-272A-FD9060D619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5E664B-0069-6C2A-A83C-23694F21CF57}"/>
              </a:ext>
            </a:extLst>
          </p:cNvPr>
          <p:cNvSpPr>
            <a:spLocks noGrp="1"/>
          </p:cNvSpPr>
          <p:nvPr>
            <p:ph type="sldNum" sz="quarter" idx="12"/>
          </p:nvPr>
        </p:nvSpPr>
        <p:spPr/>
        <p:txBody>
          <a:bodyPr/>
          <a:lstStyle/>
          <a:p>
            <a:fld id="{BC423A07-7EEB-4829-B583-D0634B69F023}" type="slidenum">
              <a:rPr lang="en-US" smtClean="0"/>
              <a:t>‹#›</a:t>
            </a:fld>
            <a:endParaRPr lang="en-US"/>
          </a:p>
        </p:txBody>
      </p:sp>
    </p:spTree>
    <p:extLst>
      <p:ext uri="{BB962C8B-B14F-4D97-AF65-F5344CB8AC3E}">
        <p14:creationId xmlns:p14="http://schemas.microsoft.com/office/powerpoint/2010/main" val="353619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33A4E-3485-F81A-CDF7-FB3A95E464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08F071-A2AF-A9EF-CC94-531EB1D47013}"/>
              </a:ext>
            </a:extLst>
          </p:cNvPr>
          <p:cNvSpPr>
            <a:spLocks noGrp="1"/>
          </p:cNvSpPr>
          <p:nvPr>
            <p:ph type="dt" sz="half" idx="10"/>
          </p:nvPr>
        </p:nvSpPr>
        <p:spPr/>
        <p:txBody>
          <a:bodyPr/>
          <a:lstStyle/>
          <a:p>
            <a:fld id="{C24C6D7A-54BC-4F39-B4B0-90B199E83F2F}" type="datetimeFigureOut">
              <a:rPr lang="en-US" smtClean="0"/>
              <a:t>1/24/2023</a:t>
            </a:fld>
            <a:endParaRPr lang="en-US"/>
          </a:p>
        </p:txBody>
      </p:sp>
      <p:sp>
        <p:nvSpPr>
          <p:cNvPr id="4" name="Footer Placeholder 3">
            <a:extLst>
              <a:ext uri="{FF2B5EF4-FFF2-40B4-BE49-F238E27FC236}">
                <a16:creationId xmlns:a16="http://schemas.microsoft.com/office/drawing/2014/main" id="{8726EC10-4451-AB17-F5AE-718C759477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FE8CA-1DB6-DE24-693F-696EDBFB8E72}"/>
              </a:ext>
            </a:extLst>
          </p:cNvPr>
          <p:cNvSpPr>
            <a:spLocks noGrp="1"/>
          </p:cNvSpPr>
          <p:nvPr>
            <p:ph type="sldNum" sz="quarter" idx="12"/>
          </p:nvPr>
        </p:nvSpPr>
        <p:spPr/>
        <p:txBody>
          <a:bodyPr/>
          <a:lstStyle/>
          <a:p>
            <a:fld id="{BC423A07-7EEB-4829-B583-D0634B69F023}" type="slidenum">
              <a:rPr lang="en-US" smtClean="0"/>
              <a:t>‹#›</a:t>
            </a:fld>
            <a:endParaRPr lang="en-US"/>
          </a:p>
        </p:txBody>
      </p:sp>
    </p:spTree>
    <p:extLst>
      <p:ext uri="{BB962C8B-B14F-4D97-AF65-F5344CB8AC3E}">
        <p14:creationId xmlns:p14="http://schemas.microsoft.com/office/powerpoint/2010/main" val="1811048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1368B9-5A39-F84E-C52B-1C86CB7E5DE1}"/>
              </a:ext>
            </a:extLst>
          </p:cNvPr>
          <p:cNvSpPr>
            <a:spLocks noGrp="1"/>
          </p:cNvSpPr>
          <p:nvPr>
            <p:ph type="dt" sz="half" idx="10"/>
          </p:nvPr>
        </p:nvSpPr>
        <p:spPr/>
        <p:txBody>
          <a:bodyPr/>
          <a:lstStyle/>
          <a:p>
            <a:fld id="{C24C6D7A-54BC-4F39-B4B0-90B199E83F2F}" type="datetimeFigureOut">
              <a:rPr lang="en-US" smtClean="0"/>
              <a:t>1/24/2023</a:t>
            </a:fld>
            <a:endParaRPr lang="en-US"/>
          </a:p>
        </p:txBody>
      </p:sp>
      <p:sp>
        <p:nvSpPr>
          <p:cNvPr id="3" name="Footer Placeholder 2">
            <a:extLst>
              <a:ext uri="{FF2B5EF4-FFF2-40B4-BE49-F238E27FC236}">
                <a16:creationId xmlns:a16="http://schemas.microsoft.com/office/drawing/2014/main" id="{B2EEF50B-3F3D-7C13-DC1B-298669468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8DFF78-B67B-4446-2D13-4209F7517E42}"/>
              </a:ext>
            </a:extLst>
          </p:cNvPr>
          <p:cNvSpPr>
            <a:spLocks noGrp="1"/>
          </p:cNvSpPr>
          <p:nvPr>
            <p:ph type="sldNum" sz="quarter" idx="12"/>
          </p:nvPr>
        </p:nvSpPr>
        <p:spPr/>
        <p:txBody>
          <a:bodyPr/>
          <a:lstStyle/>
          <a:p>
            <a:fld id="{BC423A07-7EEB-4829-B583-D0634B69F023}" type="slidenum">
              <a:rPr lang="en-US" smtClean="0"/>
              <a:t>‹#›</a:t>
            </a:fld>
            <a:endParaRPr lang="en-US"/>
          </a:p>
        </p:txBody>
      </p:sp>
    </p:spTree>
    <p:extLst>
      <p:ext uri="{BB962C8B-B14F-4D97-AF65-F5344CB8AC3E}">
        <p14:creationId xmlns:p14="http://schemas.microsoft.com/office/powerpoint/2010/main" val="421258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435CA-5F0E-6C6C-0CC8-71D3A630AD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47A908-7A14-D660-ABD9-BC484562D1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2E6FA7-93B1-ABDA-6BC8-D2559150D0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C0778C-7934-CE7F-5121-7E7FA610CF38}"/>
              </a:ext>
            </a:extLst>
          </p:cNvPr>
          <p:cNvSpPr>
            <a:spLocks noGrp="1"/>
          </p:cNvSpPr>
          <p:nvPr>
            <p:ph type="dt" sz="half" idx="10"/>
          </p:nvPr>
        </p:nvSpPr>
        <p:spPr/>
        <p:txBody>
          <a:bodyPr/>
          <a:lstStyle/>
          <a:p>
            <a:fld id="{C24C6D7A-54BC-4F39-B4B0-90B199E83F2F}" type="datetimeFigureOut">
              <a:rPr lang="en-US" smtClean="0"/>
              <a:t>1/24/2023</a:t>
            </a:fld>
            <a:endParaRPr lang="en-US"/>
          </a:p>
        </p:txBody>
      </p:sp>
      <p:sp>
        <p:nvSpPr>
          <p:cNvPr id="6" name="Footer Placeholder 5">
            <a:extLst>
              <a:ext uri="{FF2B5EF4-FFF2-40B4-BE49-F238E27FC236}">
                <a16:creationId xmlns:a16="http://schemas.microsoft.com/office/drawing/2014/main" id="{96980688-3B36-E122-C50A-88FD337889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075880-36DA-80ED-DB19-585D7D42B098}"/>
              </a:ext>
            </a:extLst>
          </p:cNvPr>
          <p:cNvSpPr>
            <a:spLocks noGrp="1"/>
          </p:cNvSpPr>
          <p:nvPr>
            <p:ph type="sldNum" sz="quarter" idx="12"/>
          </p:nvPr>
        </p:nvSpPr>
        <p:spPr/>
        <p:txBody>
          <a:bodyPr/>
          <a:lstStyle/>
          <a:p>
            <a:fld id="{BC423A07-7EEB-4829-B583-D0634B69F023}" type="slidenum">
              <a:rPr lang="en-US" smtClean="0"/>
              <a:t>‹#›</a:t>
            </a:fld>
            <a:endParaRPr lang="en-US"/>
          </a:p>
        </p:txBody>
      </p:sp>
    </p:spTree>
    <p:extLst>
      <p:ext uri="{BB962C8B-B14F-4D97-AF65-F5344CB8AC3E}">
        <p14:creationId xmlns:p14="http://schemas.microsoft.com/office/powerpoint/2010/main" val="3499201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2089-8643-494C-7103-C028F2882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F1DF0A-2989-ADE6-107D-673D7B1BB9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3C3B39-9117-2A58-C7AA-A00D20801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4DC513-3BCB-16E4-4C20-38F19ACA0BBC}"/>
              </a:ext>
            </a:extLst>
          </p:cNvPr>
          <p:cNvSpPr>
            <a:spLocks noGrp="1"/>
          </p:cNvSpPr>
          <p:nvPr>
            <p:ph type="dt" sz="half" idx="10"/>
          </p:nvPr>
        </p:nvSpPr>
        <p:spPr/>
        <p:txBody>
          <a:bodyPr/>
          <a:lstStyle/>
          <a:p>
            <a:fld id="{C24C6D7A-54BC-4F39-B4B0-90B199E83F2F}" type="datetimeFigureOut">
              <a:rPr lang="en-US" smtClean="0"/>
              <a:t>1/24/2023</a:t>
            </a:fld>
            <a:endParaRPr lang="en-US"/>
          </a:p>
        </p:txBody>
      </p:sp>
      <p:sp>
        <p:nvSpPr>
          <p:cNvPr id="6" name="Footer Placeholder 5">
            <a:extLst>
              <a:ext uri="{FF2B5EF4-FFF2-40B4-BE49-F238E27FC236}">
                <a16:creationId xmlns:a16="http://schemas.microsoft.com/office/drawing/2014/main" id="{95169C59-1F57-FF5C-51A2-301B671CF8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0D8BFB-CB1E-B3F8-20FF-66AFC8DC901F}"/>
              </a:ext>
            </a:extLst>
          </p:cNvPr>
          <p:cNvSpPr>
            <a:spLocks noGrp="1"/>
          </p:cNvSpPr>
          <p:nvPr>
            <p:ph type="sldNum" sz="quarter" idx="12"/>
          </p:nvPr>
        </p:nvSpPr>
        <p:spPr/>
        <p:txBody>
          <a:bodyPr/>
          <a:lstStyle/>
          <a:p>
            <a:fld id="{BC423A07-7EEB-4829-B583-D0634B69F023}" type="slidenum">
              <a:rPr lang="en-US" smtClean="0"/>
              <a:t>‹#›</a:t>
            </a:fld>
            <a:endParaRPr lang="en-US"/>
          </a:p>
        </p:txBody>
      </p:sp>
    </p:spTree>
    <p:extLst>
      <p:ext uri="{BB962C8B-B14F-4D97-AF65-F5344CB8AC3E}">
        <p14:creationId xmlns:p14="http://schemas.microsoft.com/office/powerpoint/2010/main" val="221634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BAA45-E668-F9F0-6C9C-EE303E80AA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204ECD-3E95-1DFC-2B64-57AB8BD597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E01F1-EFCE-E12F-3F2E-DA53F83E9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C6D7A-54BC-4F39-B4B0-90B199E83F2F}" type="datetimeFigureOut">
              <a:rPr lang="en-US" smtClean="0"/>
              <a:t>1/24/2023</a:t>
            </a:fld>
            <a:endParaRPr lang="en-US"/>
          </a:p>
        </p:txBody>
      </p:sp>
      <p:sp>
        <p:nvSpPr>
          <p:cNvPr id="5" name="Footer Placeholder 4">
            <a:extLst>
              <a:ext uri="{FF2B5EF4-FFF2-40B4-BE49-F238E27FC236}">
                <a16:creationId xmlns:a16="http://schemas.microsoft.com/office/drawing/2014/main" id="{A91ABECB-B5EE-75E2-6B96-9B76005052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A1F5AC-37FF-36E3-964A-1B30A44E0C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23A07-7EEB-4829-B583-D0634B69F023}" type="slidenum">
              <a:rPr lang="en-US" smtClean="0"/>
              <a:t>‹#›</a:t>
            </a:fld>
            <a:endParaRPr lang="en-US"/>
          </a:p>
        </p:txBody>
      </p:sp>
    </p:spTree>
    <p:extLst>
      <p:ext uri="{BB962C8B-B14F-4D97-AF65-F5344CB8AC3E}">
        <p14:creationId xmlns:p14="http://schemas.microsoft.com/office/powerpoint/2010/main" val="3230581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www.ic3.gov/"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802DF62-0FC7-2133-6869-37ED8A298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 y="0"/>
            <a:ext cx="12190951" cy="6858000"/>
          </a:xfrm>
          <a:prstGeom prst="rect">
            <a:avLst/>
          </a:prstGeom>
        </p:spPr>
      </p:pic>
      <p:sp>
        <p:nvSpPr>
          <p:cNvPr id="2" name="Title 1">
            <a:extLst>
              <a:ext uri="{FF2B5EF4-FFF2-40B4-BE49-F238E27FC236}">
                <a16:creationId xmlns:a16="http://schemas.microsoft.com/office/drawing/2014/main" id="{26F88767-60BC-5082-A040-DF14F42C2CB7}"/>
              </a:ext>
            </a:extLst>
          </p:cNvPr>
          <p:cNvSpPr>
            <a:spLocks noGrp="1"/>
          </p:cNvSpPr>
          <p:nvPr>
            <p:ph type="ctrTitle"/>
          </p:nvPr>
        </p:nvSpPr>
        <p:spPr>
          <a:xfrm>
            <a:off x="444228" y="512255"/>
            <a:ext cx="11303541" cy="1333028"/>
          </a:xfrm>
        </p:spPr>
        <p:txBody>
          <a:bodyPr>
            <a:normAutofit/>
          </a:bodyPr>
          <a:lstStyle/>
          <a:p>
            <a:r>
              <a:rPr lang="en-US" dirty="0">
                <a:solidFill>
                  <a:schemeClr val="bg1"/>
                </a:solidFill>
              </a:rPr>
              <a:t>Elder Fraud in Alaska</a:t>
            </a:r>
          </a:p>
        </p:txBody>
      </p:sp>
      <p:sp>
        <p:nvSpPr>
          <p:cNvPr id="3" name="Subtitle 2">
            <a:extLst>
              <a:ext uri="{FF2B5EF4-FFF2-40B4-BE49-F238E27FC236}">
                <a16:creationId xmlns:a16="http://schemas.microsoft.com/office/drawing/2014/main" id="{3043B4D4-9196-1CA0-81BE-350C8BCC8F38}"/>
              </a:ext>
            </a:extLst>
          </p:cNvPr>
          <p:cNvSpPr>
            <a:spLocks noGrp="1"/>
          </p:cNvSpPr>
          <p:nvPr>
            <p:ph type="subTitle" idx="1"/>
          </p:nvPr>
        </p:nvSpPr>
        <p:spPr>
          <a:xfrm>
            <a:off x="1523394" y="2625213"/>
            <a:ext cx="9144000" cy="1542617"/>
          </a:xfrm>
        </p:spPr>
        <p:txBody>
          <a:bodyPr anchor="ctr">
            <a:normAutofit fontScale="92500" lnSpcReduction="20000"/>
          </a:bodyPr>
          <a:lstStyle/>
          <a:p>
            <a:r>
              <a:rPr lang="en-US" sz="4600" dirty="0">
                <a:solidFill>
                  <a:schemeClr val="bg1"/>
                </a:solidFill>
              </a:rPr>
              <a:t>Jesse L. Jones PMP, CISSP</a:t>
            </a:r>
          </a:p>
          <a:p>
            <a:r>
              <a:rPr lang="en-US" sz="3200" dirty="0">
                <a:solidFill>
                  <a:schemeClr val="bg1"/>
                </a:solidFill>
              </a:rPr>
              <a:t>Technical Project Manager, Include Security</a:t>
            </a:r>
          </a:p>
          <a:p>
            <a:r>
              <a:rPr lang="en-US" sz="3200" dirty="0">
                <a:solidFill>
                  <a:schemeClr val="bg1"/>
                </a:solidFill>
              </a:rPr>
              <a:t>President, InfraGard Alaska Members Alliance</a:t>
            </a:r>
          </a:p>
        </p:txBody>
      </p:sp>
      <p:pic>
        <p:nvPicPr>
          <p:cNvPr id="13" name="Picture 12" descr="Logo&#10;&#10;Description automatically generated">
            <a:extLst>
              <a:ext uri="{FF2B5EF4-FFF2-40B4-BE49-F238E27FC236}">
                <a16:creationId xmlns:a16="http://schemas.microsoft.com/office/drawing/2014/main" id="{9AB94480-C103-8D7C-D320-5C92E3CFB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80" y="5012718"/>
            <a:ext cx="1936993" cy="1743294"/>
          </a:xfrm>
          <a:prstGeom prst="rect">
            <a:avLst/>
          </a:prstGeom>
        </p:spPr>
      </p:pic>
    </p:spTree>
    <p:extLst>
      <p:ext uri="{BB962C8B-B14F-4D97-AF65-F5344CB8AC3E}">
        <p14:creationId xmlns:p14="http://schemas.microsoft.com/office/powerpoint/2010/main" val="1417444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802DF62-0FC7-2133-6869-37ED8A298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 y="0"/>
            <a:ext cx="12190951" cy="6858000"/>
          </a:xfrm>
          <a:prstGeom prst="rect">
            <a:avLst/>
          </a:prstGeom>
        </p:spPr>
      </p:pic>
      <p:pic>
        <p:nvPicPr>
          <p:cNvPr id="4" name="Picture 3" descr="Logo&#10;&#10;Description automatically generated">
            <a:extLst>
              <a:ext uri="{FF2B5EF4-FFF2-40B4-BE49-F238E27FC236}">
                <a16:creationId xmlns:a16="http://schemas.microsoft.com/office/drawing/2014/main" id="{3174CC00-9F33-14E1-A691-CB548E179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5" y="5510767"/>
            <a:ext cx="1347634" cy="1212871"/>
          </a:xfrm>
          <a:prstGeom prst="rect">
            <a:avLst/>
          </a:prstGeom>
        </p:spPr>
      </p:pic>
      <p:sp>
        <p:nvSpPr>
          <p:cNvPr id="2" name="TextBox 1">
            <a:extLst>
              <a:ext uri="{FF2B5EF4-FFF2-40B4-BE49-F238E27FC236}">
                <a16:creationId xmlns:a16="http://schemas.microsoft.com/office/drawing/2014/main" id="{04B96097-97FA-F2B3-1F60-26B434290732}"/>
              </a:ext>
            </a:extLst>
          </p:cNvPr>
          <p:cNvSpPr txBox="1"/>
          <p:nvPr/>
        </p:nvSpPr>
        <p:spPr>
          <a:xfrm>
            <a:off x="2140527" y="665018"/>
            <a:ext cx="7845137" cy="707886"/>
          </a:xfrm>
          <a:prstGeom prst="rect">
            <a:avLst/>
          </a:prstGeom>
          <a:noFill/>
        </p:spPr>
        <p:txBody>
          <a:bodyPr wrap="square" rtlCol="0">
            <a:spAutoFit/>
          </a:bodyPr>
          <a:lstStyle/>
          <a:p>
            <a:pPr algn="ctr"/>
            <a:r>
              <a:rPr lang="en-US" sz="4000" b="1" dirty="0">
                <a:solidFill>
                  <a:schemeClr val="bg1"/>
                </a:solidFill>
              </a:rPr>
              <a:t>Business Email Compromise (BEC)</a:t>
            </a:r>
          </a:p>
        </p:txBody>
      </p:sp>
      <p:sp>
        <p:nvSpPr>
          <p:cNvPr id="3" name="TextBox 2">
            <a:extLst>
              <a:ext uri="{FF2B5EF4-FFF2-40B4-BE49-F238E27FC236}">
                <a16:creationId xmlns:a16="http://schemas.microsoft.com/office/drawing/2014/main" id="{1A4D5E7E-520B-D1EE-4C18-69C2ABF198D7}"/>
              </a:ext>
            </a:extLst>
          </p:cNvPr>
          <p:cNvSpPr txBox="1"/>
          <p:nvPr/>
        </p:nvSpPr>
        <p:spPr>
          <a:xfrm>
            <a:off x="1267691" y="1496015"/>
            <a:ext cx="9507682" cy="4154984"/>
          </a:xfrm>
          <a:prstGeom prst="rect">
            <a:avLst/>
          </a:prstGeom>
          <a:noFill/>
        </p:spPr>
        <p:txBody>
          <a:bodyPr wrap="square" rtlCol="0">
            <a:spAutoFit/>
          </a:bodyPr>
          <a:lstStyle/>
          <a:p>
            <a:pPr marL="0" marR="0">
              <a:spcBef>
                <a:spcPts val="0"/>
              </a:spcBef>
              <a:spcAft>
                <a:spcPts val="0"/>
              </a:spcAft>
            </a:pPr>
            <a:r>
              <a:rPr lang="en-US" sz="2400" dirty="0">
                <a:solidFill>
                  <a:schemeClr val="bg1"/>
                </a:solidFill>
                <a:effectLst/>
                <a:latin typeface="Arial" panose="020B0604020202020204" pitchFamily="34" charset="0"/>
              </a:rPr>
              <a:t>BEC is a scam targeting businesses (not individuals) working with foreign suppliers and/or businesses regularly performing wire transfer payments. </a:t>
            </a:r>
          </a:p>
          <a:p>
            <a:pPr marL="0" marR="0">
              <a:spcBef>
                <a:spcPts val="0"/>
              </a:spcBef>
              <a:spcAft>
                <a:spcPts val="0"/>
              </a:spcAft>
            </a:pPr>
            <a:endParaRPr lang="en-US" sz="2400" dirty="0">
              <a:solidFill>
                <a:schemeClr val="bg1"/>
              </a:solidFill>
              <a:latin typeface="Arial" panose="020B0604020202020204" pitchFamily="34" charset="0"/>
            </a:endParaRPr>
          </a:p>
          <a:p>
            <a:pPr marL="0" marR="0">
              <a:spcBef>
                <a:spcPts val="0"/>
              </a:spcBef>
              <a:spcAft>
                <a:spcPts val="0"/>
              </a:spcAft>
            </a:pPr>
            <a:r>
              <a:rPr lang="en-US" sz="2400" dirty="0">
                <a:solidFill>
                  <a:schemeClr val="bg1"/>
                </a:solidFill>
                <a:effectLst/>
                <a:latin typeface="Arial" panose="020B0604020202020204" pitchFamily="34" charset="0"/>
              </a:rPr>
              <a:t>Email Account Compromise (EAC) is a similar scam which targets individuals. </a:t>
            </a:r>
          </a:p>
          <a:p>
            <a:pPr marL="0" marR="0">
              <a:spcBef>
                <a:spcPts val="0"/>
              </a:spcBef>
              <a:spcAft>
                <a:spcPts val="0"/>
              </a:spcAft>
            </a:pPr>
            <a:endParaRPr lang="en-US" sz="2400" dirty="0">
              <a:solidFill>
                <a:schemeClr val="bg1"/>
              </a:solidFill>
              <a:latin typeface="Arial" panose="020B0604020202020204" pitchFamily="34" charset="0"/>
            </a:endParaRPr>
          </a:p>
          <a:p>
            <a:pPr marL="0" marR="0">
              <a:spcBef>
                <a:spcPts val="0"/>
              </a:spcBef>
              <a:spcAft>
                <a:spcPts val="0"/>
              </a:spcAft>
            </a:pPr>
            <a:r>
              <a:rPr lang="en-US" sz="2400" dirty="0">
                <a:solidFill>
                  <a:schemeClr val="bg1"/>
                </a:solidFill>
                <a:effectLst/>
                <a:latin typeface="Arial" panose="020B0604020202020204" pitchFamily="34" charset="0"/>
              </a:rPr>
              <a:t>These sophisticated scams are carried out by fraudsters compromising email accounts through social engineering or computer intrusion techniques to conduct unauthorized transfer of funds.</a:t>
            </a:r>
            <a:endParaRPr lang="en-US" dirty="0">
              <a:solidFill>
                <a:schemeClr val="bg1"/>
              </a:solidFill>
            </a:endParaRPr>
          </a:p>
        </p:txBody>
      </p:sp>
    </p:spTree>
    <p:extLst>
      <p:ext uri="{BB962C8B-B14F-4D97-AF65-F5344CB8AC3E}">
        <p14:creationId xmlns:p14="http://schemas.microsoft.com/office/powerpoint/2010/main" val="1990709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802DF62-0FC7-2133-6869-37ED8A298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 y="0"/>
            <a:ext cx="12190951" cy="6858000"/>
          </a:xfrm>
          <a:prstGeom prst="rect">
            <a:avLst/>
          </a:prstGeom>
        </p:spPr>
      </p:pic>
      <p:pic>
        <p:nvPicPr>
          <p:cNvPr id="4" name="Picture 3" descr="Logo&#10;&#10;Description automatically generated">
            <a:extLst>
              <a:ext uri="{FF2B5EF4-FFF2-40B4-BE49-F238E27FC236}">
                <a16:creationId xmlns:a16="http://schemas.microsoft.com/office/drawing/2014/main" id="{3174CC00-9F33-14E1-A691-CB548E179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5" y="5510767"/>
            <a:ext cx="1347634" cy="1212871"/>
          </a:xfrm>
          <a:prstGeom prst="rect">
            <a:avLst/>
          </a:prstGeom>
        </p:spPr>
      </p:pic>
      <p:sp>
        <p:nvSpPr>
          <p:cNvPr id="2" name="TextBox 1">
            <a:extLst>
              <a:ext uri="{FF2B5EF4-FFF2-40B4-BE49-F238E27FC236}">
                <a16:creationId xmlns:a16="http://schemas.microsoft.com/office/drawing/2014/main" id="{04B96097-97FA-F2B3-1F60-26B434290732}"/>
              </a:ext>
            </a:extLst>
          </p:cNvPr>
          <p:cNvSpPr txBox="1"/>
          <p:nvPr/>
        </p:nvSpPr>
        <p:spPr>
          <a:xfrm>
            <a:off x="2140527" y="665018"/>
            <a:ext cx="7845137" cy="830997"/>
          </a:xfrm>
          <a:prstGeom prst="rect">
            <a:avLst/>
          </a:prstGeom>
          <a:noFill/>
        </p:spPr>
        <p:txBody>
          <a:bodyPr wrap="square" rtlCol="0">
            <a:spAutoFit/>
          </a:bodyPr>
          <a:lstStyle/>
          <a:p>
            <a:pPr algn="ctr"/>
            <a:r>
              <a:rPr lang="en-US" sz="4800" b="1" dirty="0">
                <a:solidFill>
                  <a:schemeClr val="bg1"/>
                </a:solidFill>
              </a:rPr>
              <a:t>Typical Elder Abuse Victim</a:t>
            </a:r>
          </a:p>
        </p:txBody>
      </p:sp>
      <p:sp>
        <p:nvSpPr>
          <p:cNvPr id="3" name="TextBox 2">
            <a:extLst>
              <a:ext uri="{FF2B5EF4-FFF2-40B4-BE49-F238E27FC236}">
                <a16:creationId xmlns:a16="http://schemas.microsoft.com/office/drawing/2014/main" id="{1A4D5E7E-520B-D1EE-4C18-69C2ABF198D7}"/>
              </a:ext>
            </a:extLst>
          </p:cNvPr>
          <p:cNvSpPr txBox="1"/>
          <p:nvPr/>
        </p:nvSpPr>
        <p:spPr>
          <a:xfrm>
            <a:off x="3851563" y="1997839"/>
            <a:ext cx="4488873" cy="2862322"/>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bg1"/>
                </a:solidFill>
              </a:rPr>
              <a:t>Between 70-89</a:t>
            </a:r>
          </a:p>
          <a:p>
            <a:pPr marL="285750" indent="-285750">
              <a:buFont typeface="Arial" panose="020B0604020202020204" pitchFamily="34" charset="0"/>
              <a:buChar char="•"/>
            </a:pPr>
            <a:r>
              <a:rPr lang="en-US" sz="3600" dirty="0">
                <a:solidFill>
                  <a:schemeClr val="bg1"/>
                </a:solidFill>
              </a:rPr>
              <a:t>White</a:t>
            </a:r>
          </a:p>
          <a:p>
            <a:pPr marL="285750" indent="-285750">
              <a:buFont typeface="Arial" panose="020B0604020202020204" pitchFamily="34" charset="0"/>
              <a:buChar char="•"/>
            </a:pPr>
            <a:r>
              <a:rPr lang="en-US" sz="3600" dirty="0">
                <a:solidFill>
                  <a:schemeClr val="bg1"/>
                </a:solidFill>
              </a:rPr>
              <a:t>Female</a:t>
            </a:r>
          </a:p>
          <a:p>
            <a:pPr marL="285750" indent="-285750">
              <a:buFont typeface="Arial" panose="020B0604020202020204" pitchFamily="34" charset="0"/>
              <a:buChar char="•"/>
            </a:pPr>
            <a:r>
              <a:rPr lang="en-US" sz="3600" dirty="0">
                <a:solidFill>
                  <a:schemeClr val="bg1"/>
                </a:solidFill>
              </a:rPr>
              <a:t>Frail</a:t>
            </a:r>
          </a:p>
          <a:p>
            <a:pPr marL="285750" indent="-285750">
              <a:buFont typeface="Arial" panose="020B0604020202020204" pitchFamily="34" charset="0"/>
              <a:buChar char="•"/>
            </a:pPr>
            <a:r>
              <a:rPr lang="en-US" sz="3600" dirty="0">
                <a:solidFill>
                  <a:schemeClr val="bg1"/>
                </a:solidFill>
              </a:rPr>
              <a:t>Cognitively Impaired</a:t>
            </a:r>
          </a:p>
        </p:txBody>
      </p:sp>
    </p:spTree>
    <p:extLst>
      <p:ext uri="{BB962C8B-B14F-4D97-AF65-F5344CB8AC3E}">
        <p14:creationId xmlns:p14="http://schemas.microsoft.com/office/powerpoint/2010/main" val="1910618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802DF62-0FC7-2133-6869-37ED8A298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 y="0"/>
            <a:ext cx="12190951" cy="6858000"/>
          </a:xfrm>
          <a:prstGeom prst="rect">
            <a:avLst/>
          </a:prstGeom>
        </p:spPr>
      </p:pic>
      <p:pic>
        <p:nvPicPr>
          <p:cNvPr id="4" name="Picture 3" descr="Logo&#10;&#10;Description automatically generated">
            <a:extLst>
              <a:ext uri="{FF2B5EF4-FFF2-40B4-BE49-F238E27FC236}">
                <a16:creationId xmlns:a16="http://schemas.microsoft.com/office/drawing/2014/main" id="{3174CC00-9F33-14E1-A691-CB548E179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5" y="5510767"/>
            <a:ext cx="1347634" cy="1212871"/>
          </a:xfrm>
          <a:prstGeom prst="rect">
            <a:avLst/>
          </a:prstGeom>
        </p:spPr>
      </p:pic>
      <p:sp>
        <p:nvSpPr>
          <p:cNvPr id="2" name="TextBox 1">
            <a:extLst>
              <a:ext uri="{FF2B5EF4-FFF2-40B4-BE49-F238E27FC236}">
                <a16:creationId xmlns:a16="http://schemas.microsoft.com/office/drawing/2014/main" id="{04B96097-97FA-F2B3-1F60-26B434290732}"/>
              </a:ext>
            </a:extLst>
          </p:cNvPr>
          <p:cNvSpPr txBox="1"/>
          <p:nvPr/>
        </p:nvSpPr>
        <p:spPr>
          <a:xfrm>
            <a:off x="2140527" y="665018"/>
            <a:ext cx="7845137" cy="830997"/>
          </a:xfrm>
          <a:prstGeom prst="rect">
            <a:avLst/>
          </a:prstGeom>
          <a:noFill/>
        </p:spPr>
        <p:txBody>
          <a:bodyPr wrap="square" rtlCol="0">
            <a:spAutoFit/>
          </a:bodyPr>
          <a:lstStyle/>
          <a:p>
            <a:pPr algn="ctr"/>
            <a:r>
              <a:rPr lang="en-US" sz="4800" b="1" dirty="0">
                <a:solidFill>
                  <a:schemeClr val="bg1"/>
                </a:solidFill>
              </a:rPr>
              <a:t>Why Target Seniors?</a:t>
            </a:r>
          </a:p>
        </p:txBody>
      </p:sp>
      <p:sp>
        <p:nvSpPr>
          <p:cNvPr id="3" name="TextBox 2">
            <a:extLst>
              <a:ext uri="{FF2B5EF4-FFF2-40B4-BE49-F238E27FC236}">
                <a16:creationId xmlns:a16="http://schemas.microsoft.com/office/drawing/2014/main" id="{1A4D5E7E-520B-D1EE-4C18-69C2ABF198D7}"/>
              </a:ext>
            </a:extLst>
          </p:cNvPr>
          <p:cNvSpPr txBox="1"/>
          <p:nvPr/>
        </p:nvSpPr>
        <p:spPr>
          <a:xfrm>
            <a:off x="1267691" y="1496015"/>
            <a:ext cx="9507682"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Nest Egg</a:t>
            </a:r>
          </a:p>
          <a:p>
            <a:pPr marL="742950" lvl="1" indent="-285750">
              <a:buFont typeface="Arial" panose="020B0604020202020204" pitchFamily="34" charset="0"/>
              <a:buChar char="•"/>
            </a:pPr>
            <a:r>
              <a:rPr lang="en-US" sz="2400" dirty="0">
                <a:solidFill>
                  <a:schemeClr val="bg1"/>
                </a:solidFill>
              </a:rPr>
              <a:t>Retirees and Widows</a:t>
            </a:r>
          </a:p>
          <a:p>
            <a:pPr marL="285750" indent="-285750">
              <a:buFont typeface="Arial" panose="020B0604020202020204" pitchFamily="34" charset="0"/>
              <a:buChar char="•"/>
            </a:pPr>
            <a:r>
              <a:rPr lang="en-US" sz="2400" dirty="0">
                <a:solidFill>
                  <a:schemeClr val="bg1"/>
                </a:solidFill>
              </a:rPr>
              <a:t>Excellent Credit</a:t>
            </a:r>
          </a:p>
          <a:p>
            <a:pPr marL="285750" indent="-285750">
              <a:buFont typeface="Arial" panose="020B0604020202020204" pitchFamily="34" charset="0"/>
              <a:buChar char="•"/>
            </a:pPr>
            <a:r>
              <a:rPr lang="en-US" sz="2400" dirty="0">
                <a:solidFill>
                  <a:schemeClr val="bg1"/>
                </a:solidFill>
              </a:rPr>
              <a:t>Easy Targets</a:t>
            </a:r>
          </a:p>
          <a:p>
            <a:pPr marL="742950" lvl="1" indent="-285750">
              <a:buFont typeface="Arial" panose="020B0604020202020204" pitchFamily="34" charset="0"/>
              <a:buChar char="•"/>
            </a:pPr>
            <a:r>
              <a:rPr lang="en-US" sz="2400" dirty="0">
                <a:solidFill>
                  <a:schemeClr val="bg1"/>
                </a:solidFill>
              </a:rPr>
              <a:t>Loneliness, dependence on others</a:t>
            </a:r>
          </a:p>
          <a:p>
            <a:pPr marL="285750" indent="-285750">
              <a:buFont typeface="Arial" panose="020B0604020202020204" pitchFamily="34" charset="0"/>
              <a:buChar char="•"/>
            </a:pPr>
            <a:r>
              <a:rPr lang="en-US" sz="2400" dirty="0">
                <a:solidFill>
                  <a:schemeClr val="bg1"/>
                </a:solidFill>
              </a:rPr>
              <a:t>Pose Less Risk to Criminals</a:t>
            </a:r>
          </a:p>
          <a:p>
            <a:pPr marL="742950" lvl="1" indent="-285750">
              <a:buFont typeface="Arial" panose="020B0604020202020204" pitchFamily="34" charset="0"/>
              <a:buChar char="•"/>
            </a:pPr>
            <a:r>
              <a:rPr lang="en-US" sz="2400" dirty="0">
                <a:solidFill>
                  <a:schemeClr val="bg1"/>
                </a:solidFill>
              </a:rPr>
              <a:t>Less Likely to Report</a:t>
            </a:r>
          </a:p>
          <a:p>
            <a:pPr marL="285750" indent="-285750">
              <a:buFont typeface="Arial" panose="020B0604020202020204" pitchFamily="34" charset="0"/>
              <a:buChar char="•"/>
            </a:pPr>
            <a:r>
              <a:rPr lang="en-US" sz="2400" dirty="0">
                <a:solidFill>
                  <a:schemeClr val="bg1"/>
                </a:solidFill>
              </a:rPr>
              <a:t>Products/Service Offered by Con Artists Appeal to Seniors</a:t>
            </a:r>
          </a:p>
          <a:p>
            <a:pPr marL="285750" indent="-285750">
              <a:buFont typeface="Arial" panose="020B0604020202020204" pitchFamily="34" charset="0"/>
              <a:buChar char="•"/>
            </a:pPr>
            <a:r>
              <a:rPr lang="en-US" sz="2400" dirty="0">
                <a:solidFill>
                  <a:schemeClr val="bg1"/>
                </a:solidFill>
              </a:rPr>
              <a:t>Cognitive and Physical Impairments</a:t>
            </a:r>
          </a:p>
          <a:p>
            <a:pPr marL="742950" lvl="1" indent="-285750">
              <a:buFont typeface="Arial" panose="020B0604020202020204" pitchFamily="34" charset="0"/>
              <a:buChar char="•"/>
            </a:pPr>
            <a:r>
              <a:rPr lang="en-US" sz="2400" dirty="0">
                <a:solidFill>
                  <a:schemeClr val="bg1"/>
                </a:solidFill>
              </a:rPr>
              <a:t>Dementia and Alzheimer's affect decision making and behaviors</a:t>
            </a:r>
          </a:p>
          <a:p>
            <a:pPr marL="742950" lvl="1" indent="-285750">
              <a:buFont typeface="Arial" panose="020B0604020202020204" pitchFamily="34" charset="0"/>
              <a:buChar char="•"/>
            </a:pPr>
            <a:r>
              <a:rPr lang="en-US" sz="2400" dirty="0">
                <a:solidFill>
                  <a:schemeClr val="bg1"/>
                </a:solidFill>
              </a:rPr>
              <a:t>Eyesight, hearing, mobility decrease</a:t>
            </a:r>
          </a:p>
        </p:txBody>
      </p:sp>
    </p:spTree>
    <p:extLst>
      <p:ext uri="{BB962C8B-B14F-4D97-AF65-F5344CB8AC3E}">
        <p14:creationId xmlns:p14="http://schemas.microsoft.com/office/powerpoint/2010/main" val="3270293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802DF62-0FC7-2133-6869-37ED8A298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 y="0"/>
            <a:ext cx="12190951" cy="6858000"/>
          </a:xfrm>
          <a:prstGeom prst="rect">
            <a:avLst/>
          </a:prstGeom>
        </p:spPr>
      </p:pic>
      <p:pic>
        <p:nvPicPr>
          <p:cNvPr id="4" name="Picture 3" descr="Logo&#10;&#10;Description automatically generated">
            <a:extLst>
              <a:ext uri="{FF2B5EF4-FFF2-40B4-BE49-F238E27FC236}">
                <a16:creationId xmlns:a16="http://schemas.microsoft.com/office/drawing/2014/main" id="{3174CC00-9F33-14E1-A691-CB548E179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5" y="5510767"/>
            <a:ext cx="1347634" cy="1212871"/>
          </a:xfrm>
          <a:prstGeom prst="rect">
            <a:avLst/>
          </a:prstGeom>
        </p:spPr>
      </p:pic>
      <p:sp>
        <p:nvSpPr>
          <p:cNvPr id="2" name="TextBox 1">
            <a:extLst>
              <a:ext uri="{FF2B5EF4-FFF2-40B4-BE49-F238E27FC236}">
                <a16:creationId xmlns:a16="http://schemas.microsoft.com/office/drawing/2014/main" id="{04B96097-97FA-F2B3-1F60-26B434290732}"/>
              </a:ext>
            </a:extLst>
          </p:cNvPr>
          <p:cNvSpPr txBox="1"/>
          <p:nvPr/>
        </p:nvSpPr>
        <p:spPr>
          <a:xfrm>
            <a:off x="2140527" y="665018"/>
            <a:ext cx="7845137" cy="830997"/>
          </a:xfrm>
          <a:prstGeom prst="rect">
            <a:avLst/>
          </a:prstGeom>
          <a:noFill/>
        </p:spPr>
        <p:txBody>
          <a:bodyPr wrap="square" rtlCol="0">
            <a:spAutoFit/>
          </a:bodyPr>
          <a:lstStyle/>
          <a:p>
            <a:pPr algn="ctr"/>
            <a:r>
              <a:rPr lang="en-US" sz="4800" b="1" dirty="0">
                <a:solidFill>
                  <a:schemeClr val="bg1"/>
                </a:solidFill>
              </a:rPr>
              <a:t>How Can You Help?</a:t>
            </a:r>
          </a:p>
        </p:txBody>
      </p:sp>
      <p:sp>
        <p:nvSpPr>
          <p:cNvPr id="3" name="TextBox 2">
            <a:extLst>
              <a:ext uri="{FF2B5EF4-FFF2-40B4-BE49-F238E27FC236}">
                <a16:creationId xmlns:a16="http://schemas.microsoft.com/office/drawing/2014/main" id="{1A4D5E7E-520B-D1EE-4C18-69C2ABF198D7}"/>
              </a:ext>
            </a:extLst>
          </p:cNvPr>
          <p:cNvSpPr txBox="1"/>
          <p:nvPr/>
        </p:nvSpPr>
        <p:spPr>
          <a:xfrm>
            <a:off x="3134590" y="1997839"/>
            <a:ext cx="6206837" cy="3416320"/>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bg1"/>
                </a:solidFill>
              </a:rPr>
              <a:t>Consider Information Sharing</a:t>
            </a:r>
          </a:p>
          <a:p>
            <a:pPr marL="285750" indent="-285750">
              <a:buFont typeface="Arial" panose="020B0604020202020204" pitchFamily="34" charset="0"/>
              <a:buChar char="•"/>
            </a:pPr>
            <a:r>
              <a:rPr lang="en-US" sz="3600" dirty="0">
                <a:solidFill>
                  <a:schemeClr val="bg1"/>
                </a:solidFill>
              </a:rPr>
              <a:t>Promote Awareness of Scams</a:t>
            </a:r>
          </a:p>
          <a:p>
            <a:pPr marL="285750" indent="-285750">
              <a:buFont typeface="Arial" panose="020B0604020202020204" pitchFamily="34" charset="0"/>
              <a:buChar char="•"/>
            </a:pPr>
            <a:r>
              <a:rPr lang="en-US" sz="3600" dirty="0">
                <a:solidFill>
                  <a:schemeClr val="bg1"/>
                </a:solidFill>
              </a:rPr>
              <a:t>Alert Family and Friends</a:t>
            </a:r>
          </a:p>
          <a:p>
            <a:pPr marL="285750" indent="-285750">
              <a:buFont typeface="Arial" panose="020B0604020202020204" pitchFamily="34" charset="0"/>
              <a:buChar char="•"/>
            </a:pPr>
            <a:r>
              <a:rPr lang="en-US" sz="3600" dirty="0">
                <a:solidFill>
                  <a:schemeClr val="bg1"/>
                </a:solidFill>
              </a:rPr>
              <a:t>Encourage Reporting</a:t>
            </a:r>
          </a:p>
          <a:p>
            <a:pPr marL="742950" lvl="1" indent="-285750">
              <a:buFont typeface="Arial" panose="020B0604020202020204" pitchFamily="34" charset="0"/>
              <a:buChar char="•"/>
            </a:pPr>
            <a:r>
              <a:rPr lang="en-US" sz="3600" dirty="0">
                <a:solidFill>
                  <a:schemeClr val="bg1"/>
                </a:solidFill>
                <a:hlinkClick r:id="rId5"/>
              </a:rPr>
              <a:t>www.ic3.gov</a:t>
            </a:r>
            <a:endParaRPr lang="en-US" sz="3600" dirty="0">
              <a:solidFill>
                <a:schemeClr val="bg1"/>
              </a:solidFill>
            </a:endParaRPr>
          </a:p>
          <a:p>
            <a:pPr marL="742950" lvl="1" indent="-285750">
              <a:buFont typeface="Arial" panose="020B0604020202020204" pitchFamily="34" charset="0"/>
              <a:buChar char="•"/>
            </a:pPr>
            <a:r>
              <a:rPr lang="en-US" sz="3600" dirty="0">
                <a:solidFill>
                  <a:schemeClr val="bg1"/>
                </a:solidFill>
              </a:rPr>
              <a:t>1-800-CALL-FBI</a:t>
            </a:r>
          </a:p>
        </p:txBody>
      </p:sp>
    </p:spTree>
    <p:extLst>
      <p:ext uri="{BB962C8B-B14F-4D97-AF65-F5344CB8AC3E}">
        <p14:creationId xmlns:p14="http://schemas.microsoft.com/office/powerpoint/2010/main" val="3797944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802DF62-0FC7-2133-6869-37ED8A298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 y="0"/>
            <a:ext cx="12190951" cy="6858000"/>
          </a:xfrm>
          <a:prstGeom prst="rect">
            <a:avLst/>
          </a:prstGeom>
        </p:spPr>
      </p:pic>
      <p:pic>
        <p:nvPicPr>
          <p:cNvPr id="4" name="Picture 3" descr="Logo&#10;&#10;Description automatically generated">
            <a:extLst>
              <a:ext uri="{FF2B5EF4-FFF2-40B4-BE49-F238E27FC236}">
                <a16:creationId xmlns:a16="http://schemas.microsoft.com/office/drawing/2014/main" id="{3174CC00-9F33-14E1-A691-CB548E179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5" y="5510767"/>
            <a:ext cx="1347634" cy="1212871"/>
          </a:xfrm>
          <a:prstGeom prst="rect">
            <a:avLst/>
          </a:prstGeom>
        </p:spPr>
      </p:pic>
      <p:sp>
        <p:nvSpPr>
          <p:cNvPr id="2" name="TextBox 1">
            <a:extLst>
              <a:ext uri="{FF2B5EF4-FFF2-40B4-BE49-F238E27FC236}">
                <a16:creationId xmlns:a16="http://schemas.microsoft.com/office/drawing/2014/main" id="{04B96097-97FA-F2B3-1F60-26B434290732}"/>
              </a:ext>
            </a:extLst>
          </p:cNvPr>
          <p:cNvSpPr txBox="1"/>
          <p:nvPr/>
        </p:nvSpPr>
        <p:spPr>
          <a:xfrm>
            <a:off x="2140527" y="665018"/>
            <a:ext cx="7845137" cy="830997"/>
          </a:xfrm>
          <a:prstGeom prst="rect">
            <a:avLst/>
          </a:prstGeom>
          <a:noFill/>
        </p:spPr>
        <p:txBody>
          <a:bodyPr wrap="square" rtlCol="0">
            <a:spAutoFit/>
          </a:bodyPr>
          <a:lstStyle/>
          <a:p>
            <a:pPr algn="ctr"/>
            <a:r>
              <a:rPr lang="en-US" sz="4800" b="1" dirty="0">
                <a:solidFill>
                  <a:schemeClr val="bg1"/>
                </a:solidFill>
              </a:rPr>
              <a:t>Resources</a:t>
            </a:r>
          </a:p>
        </p:txBody>
      </p:sp>
      <p:sp>
        <p:nvSpPr>
          <p:cNvPr id="3" name="TextBox 2">
            <a:extLst>
              <a:ext uri="{FF2B5EF4-FFF2-40B4-BE49-F238E27FC236}">
                <a16:creationId xmlns:a16="http://schemas.microsoft.com/office/drawing/2014/main" id="{1A4D5E7E-520B-D1EE-4C18-69C2ABF198D7}"/>
              </a:ext>
            </a:extLst>
          </p:cNvPr>
          <p:cNvSpPr txBox="1"/>
          <p:nvPr/>
        </p:nvSpPr>
        <p:spPr>
          <a:xfrm>
            <a:off x="1699315" y="1997839"/>
            <a:ext cx="8920193" cy="2308324"/>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bg1"/>
                </a:solidFill>
              </a:rPr>
              <a:t>https://infragard-alaska.org/elder-fraud</a:t>
            </a:r>
          </a:p>
          <a:p>
            <a:pPr marL="285750" indent="-285750">
              <a:buFont typeface="Arial" panose="020B0604020202020204" pitchFamily="34" charset="0"/>
              <a:buChar char="•"/>
            </a:pPr>
            <a:r>
              <a:rPr lang="en-US" sz="3600" dirty="0">
                <a:solidFill>
                  <a:schemeClr val="bg1"/>
                </a:solidFill>
              </a:rPr>
              <a:t>https://justice.gov/elderjustice</a:t>
            </a:r>
          </a:p>
          <a:p>
            <a:pPr marL="285750" indent="-285750">
              <a:buFont typeface="Arial" panose="020B0604020202020204" pitchFamily="34" charset="0"/>
              <a:buChar char="•"/>
            </a:pPr>
            <a:r>
              <a:rPr lang="en-US" sz="3600" dirty="0">
                <a:solidFill>
                  <a:schemeClr val="bg1"/>
                </a:solidFill>
              </a:rPr>
              <a:t>https://www.fbi.gov</a:t>
            </a:r>
          </a:p>
          <a:p>
            <a:pPr marL="285750" indent="-285750">
              <a:buFont typeface="Arial" panose="020B0604020202020204" pitchFamily="34" charset="0"/>
              <a:buChar char="•"/>
            </a:pPr>
            <a:r>
              <a:rPr lang="en-US" sz="3600" dirty="0">
                <a:solidFill>
                  <a:schemeClr val="bg1"/>
                </a:solidFill>
              </a:rPr>
              <a:t>https://www.ic3.gov</a:t>
            </a:r>
          </a:p>
        </p:txBody>
      </p:sp>
    </p:spTree>
    <p:extLst>
      <p:ext uri="{BB962C8B-B14F-4D97-AF65-F5344CB8AC3E}">
        <p14:creationId xmlns:p14="http://schemas.microsoft.com/office/powerpoint/2010/main" val="111371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802DF62-0FC7-2133-6869-37ED8A298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 y="0"/>
            <a:ext cx="12190951" cy="6858000"/>
          </a:xfrm>
          <a:prstGeom prst="rect">
            <a:avLst/>
          </a:prstGeom>
        </p:spPr>
      </p:pic>
      <p:sp>
        <p:nvSpPr>
          <p:cNvPr id="2" name="Title 1">
            <a:extLst>
              <a:ext uri="{FF2B5EF4-FFF2-40B4-BE49-F238E27FC236}">
                <a16:creationId xmlns:a16="http://schemas.microsoft.com/office/drawing/2014/main" id="{26F88767-60BC-5082-A040-DF14F42C2CB7}"/>
              </a:ext>
            </a:extLst>
          </p:cNvPr>
          <p:cNvSpPr>
            <a:spLocks noGrp="1"/>
          </p:cNvSpPr>
          <p:nvPr>
            <p:ph type="ctrTitle"/>
          </p:nvPr>
        </p:nvSpPr>
        <p:spPr>
          <a:xfrm>
            <a:off x="1482998" y="314228"/>
            <a:ext cx="9226001" cy="1094117"/>
          </a:xfrm>
        </p:spPr>
        <p:txBody>
          <a:bodyPr>
            <a:normAutofit/>
          </a:bodyPr>
          <a:lstStyle/>
          <a:p>
            <a:r>
              <a:rPr lang="en-US" dirty="0">
                <a:solidFill>
                  <a:schemeClr val="bg1"/>
                </a:solidFill>
              </a:rPr>
              <a:t>Elder Fraud Initiative</a:t>
            </a:r>
          </a:p>
        </p:txBody>
      </p:sp>
      <p:pic>
        <p:nvPicPr>
          <p:cNvPr id="4" name="Picture 3" descr="Logo&#10;&#10;Description automatically generated">
            <a:extLst>
              <a:ext uri="{FF2B5EF4-FFF2-40B4-BE49-F238E27FC236}">
                <a16:creationId xmlns:a16="http://schemas.microsoft.com/office/drawing/2014/main" id="{32957204-6DD0-2D66-DE0A-3B6588257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5" y="5510767"/>
            <a:ext cx="1347634" cy="1212871"/>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69FE0698-8F05-E4E7-0A3D-A7D55300C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7801" y="1986999"/>
            <a:ext cx="5730959" cy="3997379"/>
          </a:xfrm>
          <a:prstGeom prst="rect">
            <a:avLst/>
          </a:prstGeom>
        </p:spPr>
      </p:pic>
      <p:sp>
        <p:nvSpPr>
          <p:cNvPr id="8" name="TextBox 7">
            <a:extLst>
              <a:ext uri="{FF2B5EF4-FFF2-40B4-BE49-F238E27FC236}">
                <a16:creationId xmlns:a16="http://schemas.microsoft.com/office/drawing/2014/main" id="{912D7619-913D-FCD6-1F08-922A68938C87}"/>
              </a:ext>
            </a:extLst>
          </p:cNvPr>
          <p:cNvSpPr txBox="1"/>
          <p:nvPr/>
        </p:nvSpPr>
        <p:spPr>
          <a:xfrm>
            <a:off x="1109143" y="2413337"/>
            <a:ext cx="4161597"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Information page added to InfraGard Alaska Website</a:t>
            </a:r>
          </a:p>
          <a:p>
            <a:pPr marL="285750" indent="-285750">
              <a:buFont typeface="Arial" panose="020B0604020202020204" pitchFamily="34" charset="0"/>
              <a:buChar char="•"/>
            </a:pPr>
            <a:r>
              <a:rPr lang="en-US" sz="2400" dirty="0">
                <a:solidFill>
                  <a:schemeClr val="bg1"/>
                </a:solidFill>
              </a:rPr>
              <a:t>Scheduling speakers for community events/meetings</a:t>
            </a:r>
          </a:p>
          <a:p>
            <a:pPr marL="285750" indent="-285750">
              <a:buFont typeface="Arial" panose="020B0604020202020204" pitchFamily="34" charset="0"/>
              <a:buChar char="•"/>
            </a:pPr>
            <a:r>
              <a:rPr lang="en-US" sz="2400" dirty="0">
                <a:solidFill>
                  <a:schemeClr val="bg1"/>
                </a:solidFill>
              </a:rPr>
              <a:t>Community Outreach</a:t>
            </a:r>
          </a:p>
          <a:p>
            <a:pPr marL="285750" indent="-285750">
              <a:buFont typeface="Arial" panose="020B0604020202020204" pitchFamily="34" charset="0"/>
              <a:buChar char="•"/>
            </a:pPr>
            <a:r>
              <a:rPr lang="en-US" sz="2400" dirty="0">
                <a:solidFill>
                  <a:schemeClr val="bg1"/>
                </a:solidFill>
              </a:rPr>
              <a:t>Media</a:t>
            </a:r>
          </a:p>
          <a:p>
            <a:pPr marL="285750" indent="-285750">
              <a:buFont typeface="Arial" panose="020B0604020202020204" pitchFamily="34" charset="0"/>
              <a:buChar char="•"/>
            </a:pPr>
            <a:r>
              <a:rPr lang="en-US" sz="2400" dirty="0">
                <a:solidFill>
                  <a:schemeClr val="bg1"/>
                </a:solidFill>
              </a:rPr>
              <a:t>Partnerships</a:t>
            </a:r>
          </a:p>
        </p:txBody>
      </p:sp>
      <p:sp>
        <p:nvSpPr>
          <p:cNvPr id="3" name="TextBox 2">
            <a:extLst>
              <a:ext uri="{FF2B5EF4-FFF2-40B4-BE49-F238E27FC236}">
                <a16:creationId xmlns:a16="http://schemas.microsoft.com/office/drawing/2014/main" id="{5CE4D8A7-2C7F-0929-D656-31C4A4234CB2}"/>
              </a:ext>
            </a:extLst>
          </p:cNvPr>
          <p:cNvSpPr txBox="1"/>
          <p:nvPr/>
        </p:nvSpPr>
        <p:spPr>
          <a:xfrm>
            <a:off x="1523999" y="1258529"/>
            <a:ext cx="9185000" cy="584775"/>
          </a:xfrm>
          <a:prstGeom prst="rect">
            <a:avLst/>
          </a:prstGeom>
          <a:noFill/>
        </p:spPr>
        <p:txBody>
          <a:bodyPr wrap="square" rtlCol="0">
            <a:spAutoFit/>
          </a:bodyPr>
          <a:lstStyle/>
          <a:p>
            <a:pPr algn="ctr"/>
            <a:r>
              <a:rPr lang="en-US" sz="3200" dirty="0">
                <a:solidFill>
                  <a:schemeClr val="bg1"/>
                </a:solidFill>
              </a:rPr>
              <a:t>https://infragard-alaska.org/elder-fraud</a:t>
            </a:r>
          </a:p>
        </p:txBody>
      </p:sp>
    </p:spTree>
    <p:extLst>
      <p:ext uri="{BB962C8B-B14F-4D97-AF65-F5344CB8AC3E}">
        <p14:creationId xmlns:p14="http://schemas.microsoft.com/office/powerpoint/2010/main" val="948723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802DF62-0FC7-2133-6869-37ED8A298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 y="0"/>
            <a:ext cx="12190951" cy="6858000"/>
          </a:xfrm>
          <a:prstGeom prst="rect">
            <a:avLst/>
          </a:prstGeom>
        </p:spPr>
      </p:pic>
      <p:pic>
        <p:nvPicPr>
          <p:cNvPr id="4" name="Picture 3" descr="Logo&#10;&#10;Description automatically generated">
            <a:extLst>
              <a:ext uri="{FF2B5EF4-FFF2-40B4-BE49-F238E27FC236}">
                <a16:creationId xmlns:a16="http://schemas.microsoft.com/office/drawing/2014/main" id="{3174CC00-9F33-14E1-A691-CB548E179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5" y="5510767"/>
            <a:ext cx="1347634" cy="1212871"/>
          </a:xfrm>
          <a:prstGeom prst="rect">
            <a:avLst/>
          </a:prstGeom>
        </p:spPr>
      </p:pic>
      <p:pic>
        <p:nvPicPr>
          <p:cNvPr id="2" name="Picture 1">
            <a:extLst>
              <a:ext uri="{FF2B5EF4-FFF2-40B4-BE49-F238E27FC236}">
                <a16:creationId xmlns:a16="http://schemas.microsoft.com/office/drawing/2014/main" id="{AD02EF0F-B038-31A7-3ABE-0F3BBAC5881A}"/>
              </a:ext>
            </a:extLst>
          </p:cNvPr>
          <p:cNvPicPr>
            <a:picLocks noChangeAspect="1"/>
          </p:cNvPicPr>
          <p:nvPr/>
        </p:nvPicPr>
        <p:blipFill>
          <a:blip r:embed="rId4"/>
          <a:stretch>
            <a:fillRect/>
          </a:stretch>
        </p:blipFill>
        <p:spPr>
          <a:xfrm>
            <a:off x="3472907" y="1835990"/>
            <a:ext cx="5246186" cy="3880900"/>
          </a:xfrm>
          <a:prstGeom prst="rect">
            <a:avLst/>
          </a:prstGeom>
        </p:spPr>
      </p:pic>
      <p:sp>
        <p:nvSpPr>
          <p:cNvPr id="3" name="TextBox 2">
            <a:extLst>
              <a:ext uri="{FF2B5EF4-FFF2-40B4-BE49-F238E27FC236}">
                <a16:creationId xmlns:a16="http://schemas.microsoft.com/office/drawing/2014/main" id="{D91F1213-B143-4335-ED73-CF999A65A721}"/>
              </a:ext>
            </a:extLst>
          </p:cNvPr>
          <p:cNvSpPr txBox="1"/>
          <p:nvPr/>
        </p:nvSpPr>
        <p:spPr>
          <a:xfrm>
            <a:off x="2173430" y="602501"/>
            <a:ext cx="7845137" cy="1077218"/>
          </a:xfrm>
          <a:prstGeom prst="rect">
            <a:avLst/>
          </a:prstGeom>
          <a:noFill/>
        </p:spPr>
        <p:txBody>
          <a:bodyPr wrap="square" rtlCol="0">
            <a:spAutoFit/>
          </a:bodyPr>
          <a:lstStyle/>
          <a:p>
            <a:pPr algn="ctr"/>
            <a:r>
              <a:rPr lang="en-US" sz="3200" b="1" dirty="0">
                <a:solidFill>
                  <a:schemeClr val="bg1"/>
                </a:solidFill>
              </a:rPr>
              <a:t>While the number of reporting victims decreased in 2021, the total losses increased.</a:t>
            </a:r>
          </a:p>
        </p:txBody>
      </p:sp>
    </p:spTree>
    <p:extLst>
      <p:ext uri="{BB962C8B-B14F-4D97-AF65-F5344CB8AC3E}">
        <p14:creationId xmlns:p14="http://schemas.microsoft.com/office/powerpoint/2010/main" val="3639348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802DF62-0FC7-2133-6869-37ED8A298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 y="0"/>
            <a:ext cx="12190951" cy="6858000"/>
          </a:xfrm>
          <a:prstGeom prst="rect">
            <a:avLst/>
          </a:prstGeom>
        </p:spPr>
      </p:pic>
      <p:pic>
        <p:nvPicPr>
          <p:cNvPr id="4" name="Picture 3" descr="Logo&#10;&#10;Description automatically generated">
            <a:extLst>
              <a:ext uri="{FF2B5EF4-FFF2-40B4-BE49-F238E27FC236}">
                <a16:creationId xmlns:a16="http://schemas.microsoft.com/office/drawing/2014/main" id="{3174CC00-9F33-14E1-A691-CB548E179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5" y="5510767"/>
            <a:ext cx="1347634" cy="1212871"/>
          </a:xfrm>
          <a:prstGeom prst="rect">
            <a:avLst/>
          </a:prstGeom>
        </p:spPr>
      </p:pic>
      <p:pic>
        <p:nvPicPr>
          <p:cNvPr id="7" name="Picture 6" descr="Table&#10;&#10;Description automatically generated">
            <a:extLst>
              <a:ext uri="{FF2B5EF4-FFF2-40B4-BE49-F238E27FC236}">
                <a16:creationId xmlns:a16="http://schemas.microsoft.com/office/drawing/2014/main" id="{5DC50BD3-6302-6196-4DFA-D5D7BA5F51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2732" y="1580892"/>
            <a:ext cx="6706536" cy="3696216"/>
          </a:xfrm>
          <a:prstGeom prst="rect">
            <a:avLst/>
          </a:prstGeom>
        </p:spPr>
      </p:pic>
    </p:spTree>
    <p:extLst>
      <p:ext uri="{BB962C8B-B14F-4D97-AF65-F5344CB8AC3E}">
        <p14:creationId xmlns:p14="http://schemas.microsoft.com/office/powerpoint/2010/main" val="79607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802DF62-0FC7-2133-6869-37ED8A298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 y="0"/>
            <a:ext cx="12190951" cy="6858000"/>
          </a:xfrm>
          <a:prstGeom prst="rect">
            <a:avLst/>
          </a:prstGeom>
        </p:spPr>
      </p:pic>
      <p:pic>
        <p:nvPicPr>
          <p:cNvPr id="4" name="Picture 3" descr="Logo&#10;&#10;Description automatically generated">
            <a:extLst>
              <a:ext uri="{FF2B5EF4-FFF2-40B4-BE49-F238E27FC236}">
                <a16:creationId xmlns:a16="http://schemas.microsoft.com/office/drawing/2014/main" id="{3174CC00-9F33-14E1-A691-CB548E179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5" y="5510767"/>
            <a:ext cx="1347634" cy="1212871"/>
          </a:xfrm>
          <a:prstGeom prst="rect">
            <a:avLst/>
          </a:prstGeom>
        </p:spPr>
      </p:pic>
      <p:pic>
        <p:nvPicPr>
          <p:cNvPr id="6" name="Picture 5" descr="Table&#10;&#10;Description automatically generated">
            <a:extLst>
              <a:ext uri="{FF2B5EF4-FFF2-40B4-BE49-F238E27FC236}">
                <a16:creationId xmlns:a16="http://schemas.microsoft.com/office/drawing/2014/main" id="{B75A9941-15DB-6DD0-47C6-065B06FC0B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9654" y="1576129"/>
            <a:ext cx="4772691" cy="3705742"/>
          </a:xfrm>
          <a:prstGeom prst="rect">
            <a:avLst/>
          </a:prstGeom>
        </p:spPr>
      </p:pic>
    </p:spTree>
    <p:extLst>
      <p:ext uri="{BB962C8B-B14F-4D97-AF65-F5344CB8AC3E}">
        <p14:creationId xmlns:p14="http://schemas.microsoft.com/office/powerpoint/2010/main" val="2021135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802DF62-0FC7-2133-6869-37ED8A298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 y="0"/>
            <a:ext cx="12190951" cy="6858000"/>
          </a:xfrm>
          <a:prstGeom prst="rect">
            <a:avLst/>
          </a:prstGeom>
        </p:spPr>
      </p:pic>
      <p:pic>
        <p:nvPicPr>
          <p:cNvPr id="4" name="Picture 3" descr="Logo&#10;&#10;Description automatically generated">
            <a:extLst>
              <a:ext uri="{FF2B5EF4-FFF2-40B4-BE49-F238E27FC236}">
                <a16:creationId xmlns:a16="http://schemas.microsoft.com/office/drawing/2014/main" id="{3174CC00-9F33-14E1-A691-CB548E179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5" y="5510767"/>
            <a:ext cx="1347634" cy="1212871"/>
          </a:xfrm>
          <a:prstGeom prst="rect">
            <a:avLst/>
          </a:prstGeom>
        </p:spPr>
      </p:pic>
      <p:sp>
        <p:nvSpPr>
          <p:cNvPr id="2" name="TextBox 1">
            <a:extLst>
              <a:ext uri="{FF2B5EF4-FFF2-40B4-BE49-F238E27FC236}">
                <a16:creationId xmlns:a16="http://schemas.microsoft.com/office/drawing/2014/main" id="{6CEAA918-E005-7FBD-A30F-70B932D226CC}"/>
              </a:ext>
            </a:extLst>
          </p:cNvPr>
          <p:cNvSpPr txBox="1"/>
          <p:nvPr/>
        </p:nvSpPr>
        <p:spPr>
          <a:xfrm>
            <a:off x="1654278" y="412955"/>
            <a:ext cx="8883444" cy="1200329"/>
          </a:xfrm>
          <a:prstGeom prst="rect">
            <a:avLst/>
          </a:prstGeom>
          <a:noFill/>
        </p:spPr>
        <p:txBody>
          <a:bodyPr wrap="square" rtlCol="0">
            <a:spAutoFit/>
          </a:bodyPr>
          <a:lstStyle/>
          <a:p>
            <a:pPr algn="ctr"/>
            <a:r>
              <a:rPr lang="en-US" sz="3600" dirty="0">
                <a:solidFill>
                  <a:schemeClr val="bg1"/>
                </a:solidFill>
              </a:rPr>
              <a:t>In 2021, Alaskans aged 60 and over reported over $5.1 million in losses due to fraud.</a:t>
            </a:r>
          </a:p>
        </p:txBody>
      </p:sp>
      <p:pic>
        <p:nvPicPr>
          <p:cNvPr id="6" name="Picture 5">
            <a:extLst>
              <a:ext uri="{FF2B5EF4-FFF2-40B4-BE49-F238E27FC236}">
                <a16:creationId xmlns:a16="http://schemas.microsoft.com/office/drawing/2014/main" id="{9E170CE4-C818-13C3-1C9E-2B9CE814D5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7127" y="1862183"/>
            <a:ext cx="5877745" cy="3648584"/>
          </a:xfrm>
          <a:prstGeom prst="rect">
            <a:avLst/>
          </a:prstGeom>
        </p:spPr>
      </p:pic>
    </p:spTree>
    <p:extLst>
      <p:ext uri="{BB962C8B-B14F-4D97-AF65-F5344CB8AC3E}">
        <p14:creationId xmlns:p14="http://schemas.microsoft.com/office/powerpoint/2010/main" val="131217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802DF62-0FC7-2133-6869-37ED8A298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 y="0"/>
            <a:ext cx="12190951" cy="6858000"/>
          </a:xfrm>
          <a:prstGeom prst="rect">
            <a:avLst/>
          </a:prstGeom>
        </p:spPr>
      </p:pic>
      <p:pic>
        <p:nvPicPr>
          <p:cNvPr id="4" name="Picture 3" descr="Logo&#10;&#10;Description automatically generated">
            <a:extLst>
              <a:ext uri="{FF2B5EF4-FFF2-40B4-BE49-F238E27FC236}">
                <a16:creationId xmlns:a16="http://schemas.microsoft.com/office/drawing/2014/main" id="{3174CC00-9F33-14E1-A691-CB548E179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5" y="5510767"/>
            <a:ext cx="1347634" cy="1212871"/>
          </a:xfrm>
          <a:prstGeom prst="rect">
            <a:avLst/>
          </a:prstGeom>
        </p:spPr>
      </p:pic>
      <p:sp>
        <p:nvSpPr>
          <p:cNvPr id="2" name="TextBox 1">
            <a:extLst>
              <a:ext uri="{FF2B5EF4-FFF2-40B4-BE49-F238E27FC236}">
                <a16:creationId xmlns:a16="http://schemas.microsoft.com/office/drawing/2014/main" id="{04B96097-97FA-F2B3-1F60-26B434290732}"/>
              </a:ext>
            </a:extLst>
          </p:cNvPr>
          <p:cNvSpPr txBox="1"/>
          <p:nvPr/>
        </p:nvSpPr>
        <p:spPr>
          <a:xfrm>
            <a:off x="2140527" y="665018"/>
            <a:ext cx="7845137" cy="830997"/>
          </a:xfrm>
          <a:prstGeom prst="rect">
            <a:avLst/>
          </a:prstGeom>
          <a:noFill/>
        </p:spPr>
        <p:txBody>
          <a:bodyPr wrap="square" rtlCol="0">
            <a:spAutoFit/>
          </a:bodyPr>
          <a:lstStyle/>
          <a:p>
            <a:pPr algn="ctr"/>
            <a:r>
              <a:rPr lang="en-US" sz="4800" b="1" dirty="0">
                <a:solidFill>
                  <a:schemeClr val="bg1"/>
                </a:solidFill>
              </a:rPr>
              <a:t>Tech Support Scams</a:t>
            </a:r>
          </a:p>
        </p:txBody>
      </p:sp>
      <p:sp>
        <p:nvSpPr>
          <p:cNvPr id="3" name="TextBox 2">
            <a:extLst>
              <a:ext uri="{FF2B5EF4-FFF2-40B4-BE49-F238E27FC236}">
                <a16:creationId xmlns:a16="http://schemas.microsoft.com/office/drawing/2014/main" id="{1A4D5E7E-520B-D1EE-4C18-69C2ABF198D7}"/>
              </a:ext>
            </a:extLst>
          </p:cNvPr>
          <p:cNvSpPr txBox="1"/>
          <p:nvPr/>
        </p:nvSpPr>
        <p:spPr>
          <a:xfrm>
            <a:off x="1267691" y="1496015"/>
            <a:ext cx="9507682" cy="4431983"/>
          </a:xfrm>
          <a:prstGeom prst="rect">
            <a:avLst/>
          </a:prstGeom>
          <a:noFill/>
        </p:spPr>
        <p:txBody>
          <a:bodyPr wrap="square" rtlCol="0">
            <a:spAutoFit/>
          </a:bodyPr>
          <a:lstStyle/>
          <a:p>
            <a:pPr marL="0" marR="0">
              <a:spcBef>
                <a:spcPts val="0"/>
              </a:spcBef>
              <a:spcAft>
                <a:spcPts val="0"/>
              </a:spcAft>
            </a:pPr>
            <a:r>
              <a:rPr lang="en-US" sz="2400" dirty="0">
                <a:solidFill>
                  <a:schemeClr val="bg1"/>
                </a:solidFill>
                <a:effectLst/>
              </a:rPr>
              <a:t>Tech support scammers continue to impersonate well-known tech companies, offering to fix non-existent technology issues or renewing fraudulent software or security subscriptions. </a:t>
            </a:r>
          </a:p>
          <a:p>
            <a:pPr marL="0" marR="0">
              <a:spcBef>
                <a:spcPts val="0"/>
              </a:spcBef>
              <a:spcAft>
                <a:spcPts val="0"/>
              </a:spcAft>
            </a:pPr>
            <a:endParaRPr lang="en-US" sz="2400" dirty="0">
              <a:solidFill>
                <a:schemeClr val="bg1"/>
              </a:solidFill>
              <a:effectLst/>
            </a:endParaRPr>
          </a:p>
          <a:p>
            <a:pPr marL="0" marR="0">
              <a:spcBef>
                <a:spcPts val="0"/>
              </a:spcBef>
              <a:spcAft>
                <a:spcPts val="0"/>
              </a:spcAft>
            </a:pPr>
            <a:r>
              <a:rPr lang="en-US" sz="2400" dirty="0">
                <a:solidFill>
                  <a:schemeClr val="bg1"/>
                </a:solidFill>
                <a:effectLst/>
              </a:rPr>
              <a:t> Many victims report being directed to make wire transfers to overseas accounts, purchase large amounts of prepaid cards, or mail large amounts of cash via overnight or express services.</a:t>
            </a:r>
          </a:p>
          <a:p>
            <a:pPr marL="0" marR="0">
              <a:spcBef>
                <a:spcPts val="0"/>
              </a:spcBef>
              <a:spcAft>
                <a:spcPts val="0"/>
              </a:spcAft>
            </a:pPr>
            <a:endParaRPr lang="en-US" sz="2400" dirty="0">
              <a:solidFill>
                <a:schemeClr val="bg1"/>
              </a:solidFill>
              <a:effectLst/>
            </a:endParaRPr>
          </a:p>
          <a:p>
            <a:pPr marL="0" marR="0">
              <a:spcBef>
                <a:spcPts val="0"/>
              </a:spcBef>
              <a:spcAft>
                <a:spcPts val="0"/>
              </a:spcAft>
            </a:pPr>
            <a:r>
              <a:rPr lang="en-US" sz="2400" dirty="0">
                <a:solidFill>
                  <a:schemeClr val="bg1"/>
                </a:solidFill>
                <a:effectLst/>
              </a:rPr>
              <a:t> Tech Support Fraud is the most reported Fraud among Over 60 Victims. In 2021, the IC3 received 13,900 complaints related to Tech Support Fraud from elderly victims who experienced almost $238 million in losses.</a:t>
            </a:r>
          </a:p>
          <a:p>
            <a:endParaRPr lang="en-US" dirty="0"/>
          </a:p>
        </p:txBody>
      </p:sp>
    </p:spTree>
    <p:extLst>
      <p:ext uri="{BB962C8B-B14F-4D97-AF65-F5344CB8AC3E}">
        <p14:creationId xmlns:p14="http://schemas.microsoft.com/office/powerpoint/2010/main" val="3456105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802DF62-0FC7-2133-6869-37ED8A298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 y="0"/>
            <a:ext cx="12190951" cy="6858000"/>
          </a:xfrm>
          <a:prstGeom prst="rect">
            <a:avLst/>
          </a:prstGeom>
        </p:spPr>
      </p:pic>
      <p:pic>
        <p:nvPicPr>
          <p:cNvPr id="4" name="Picture 3" descr="Logo&#10;&#10;Description automatically generated">
            <a:extLst>
              <a:ext uri="{FF2B5EF4-FFF2-40B4-BE49-F238E27FC236}">
                <a16:creationId xmlns:a16="http://schemas.microsoft.com/office/drawing/2014/main" id="{3174CC00-9F33-14E1-A691-CB548E179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5" y="5510767"/>
            <a:ext cx="1347634" cy="1212871"/>
          </a:xfrm>
          <a:prstGeom prst="rect">
            <a:avLst/>
          </a:prstGeom>
        </p:spPr>
      </p:pic>
      <p:sp>
        <p:nvSpPr>
          <p:cNvPr id="2" name="TextBox 1">
            <a:extLst>
              <a:ext uri="{FF2B5EF4-FFF2-40B4-BE49-F238E27FC236}">
                <a16:creationId xmlns:a16="http://schemas.microsoft.com/office/drawing/2014/main" id="{04B96097-97FA-F2B3-1F60-26B434290732}"/>
              </a:ext>
            </a:extLst>
          </p:cNvPr>
          <p:cNvSpPr txBox="1"/>
          <p:nvPr/>
        </p:nvSpPr>
        <p:spPr>
          <a:xfrm>
            <a:off x="2140527" y="665018"/>
            <a:ext cx="7845137" cy="830997"/>
          </a:xfrm>
          <a:prstGeom prst="rect">
            <a:avLst/>
          </a:prstGeom>
          <a:noFill/>
        </p:spPr>
        <p:txBody>
          <a:bodyPr wrap="square" rtlCol="0">
            <a:spAutoFit/>
          </a:bodyPr>
          <a:lstStyle/>
          <a:p>
            <a:pPr algn="ctr"/>
            <a:r>
              <a:rPr lang="en-US" sz="4800" b="1" dirty="0">
                <a:solidFill>
                  <a:schemeClr val="bg1"/>
                </a:solidFill>
              </a:rPr>
              <a:t>Investment Fraud</a:t>
            </a:r>
          </a:p>
        </p:txBody>
      </p:sp>
      <p:sp>
        <p:nvSpPr>
          <p:cNvPr id="3" name="TextBox 2">
            <a:extLst>
              <a:ext uri="{FF2B5EF4-FFF2-40B4-BE49-F238E27FC236}">
                <a16:creationId xmlns:a16="http://schemas.microsoft.com/office/drawing/2014/main" id="{1A4D5E7E-520B-D1EE-4C18-69C2ABF198D7}"/>
              </a:ext>
            </a:extLst>
          </p:cNvPr>
          <p:cNvSpPr txBox="1"/>
          <p:nvPr/>
        </p:nvSpPr>
        <p:spPr>
          <a:xfrm>
            <a:off x="1267691" y="1496015"/>
            <a:ext cx="9507682" cy="4062651"/>
          </a:xfrm>
          <a:prstGeom prst="rect">
            <a:avLst/>
          </a:prstGeom>
          <a:noFill/>
        </p:spPr>
        <p:txBody>
          <a:bodyPr wrap="square" rtlCol="0">
            <a:spAutoFit/>
          </a:bodyPr>
          <a:lstStyle/>
          <a:p>
            <a:pPr marL="0" marR="0">
              <a:spcBef>
                <a:spcPts val="0"/>
              </a:spcBef>
              <a:spcAft>
                <a:spcPts val="0"/>
              </a:spcAft>
            </a:pPr>
            <a:r>
              <a:rPr lang="en-US" sz="2400" dirty="0">
                <a:solidFill>
                  <a:schemeClr val="bg1"/>
                </a:solidFill>
                <a:effectLst/>
              </a:rPr>
              <a:t>Typical investment fraud schemes are characterized by offers of low or no-risk investments, guaranteed returns, overly consistent returns, complex strategies, or unregistered securities.  Examples of investment fraud include advance fee fraud, Ponzi schemes, pyramid schemes, and market manipulation fraud.</a:t>
            </a:r>
          </a:p>
          <a:p>
            <a:pPr marL="0" marR="0">
              <a:spcBef>
                <a:spcPts val="0"/>
              </a:spcBef>
              <a:spcAft>
                <a:spcPts val="0"/>
              </a:spcAft>
            </a:pPr>
            <a:br>
              <a:rPr lang="en-US" sz="2400" dirty="0">
                <a:solidFill>
                  <a:schemeClr val="bg1"/>
                </a:solidFill>
                <a:effectLst/>
              </a:rPr>
            </a:br>
            <a:r>
              <a:rPr lang="en-US" sz="2400" dirty="0">
                <a:solidFill>
                  <a:schemeClr val="bg1"/>
                </a:solidFill>
                <a:effectLst/>
              </a:rPr>
              <a:t>These schemes often seek to victimize targeted individuals, such as groups with common interests, age, religion, or ethnicity, to build trust to effectively operate the investment fraud against them. The scammers’ ability to foster trust makes these schemes so successful. </a:t>
            </a:r>
          </a:p>
          <a:p>
            <a:endParaRPr lang="en-US" dirty="0"/>
          </a:p>
        </p:txBody>
      </p:sp>
    </p:spTree>
    <p:extLst>
      <p:ext uri="{BB962C8B-B14F-4D97-AF65-F5344CB8AC3E}">
        <p14:creationId xmlns:p14="http://schemas.microsoft.com/office/powerpoint/2010/main" val="63154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802DF62-0FC7-2133-6869-37ED8A298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 y="0"/>
            <a:ext cx="12190951" cy="6858000"/>
          </a:xfrm>
          <a:prstGeom prst="rect">
            <a:avLst/>
          </a:prstGeom>
        </p:spPr>
      </p:pic>
      <p:pic>
        <p:nvPicPr>
          <p:cNvPr id="4" name="Picture 3" descr="Logo&#10;&#10;Description automatically generated">
            <a:extLst>
              <a:ext uri="{FF2B5EF4-FFF2-40B4-BE49-F238E27FC236}">
                <a16:creationId xmlns:a16="http://schemas.microsoft.com/office/drawing/2014/main" id="{3174CC00-9F33-14E1-A691-CB548E179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5" y="5510767"/>
            <a:ext cx="1347634" cy="1212871"/>
          </a:xfrm>
          <a:prstGeom prst="rect">
            <a:avLst/>
          </a:prstGeom>
        </p:spPr>
      </p:pic>
      <p:sp>
        <p:nvSpPr>
          <p:cNvPr id="2" name="TextBox 1">
            <a:extLst>
              <a:ext uri="{FF2B5EF4-FFF2-40B4-BE49-F238E27FC236}">
                <a16:creationId xmlns:a16="http://schemas.microsoft.com/office/drawing/2014/main" id="{04B96097-97FA-F2B3-1F60-26B434290732}"/>
              </a:ext>
            </a:extLst>
          </p:cNvPr>
          <p:cNvSpPr txBox="1"/>
          <p:nvPr/>
        </p:nvSpPr>
        <p:spPr>
          <a:xfrm>
            <a:off x="2140527" y="665018"/>
            <a:ext cx="7845137" cy="830997"/>
          </a:xfrm>
          <a:prstGeom prst="rect">
            <a:avLst/>
          </a:prstGeom>
          <a:noFill/>
        </p:spPr>
        <p:txBody>
          <a:bodyPr wrap="square" rtlCol="0">
            <a:spAutoFit/>
          </a:bodyPr>
          <a:lstStyle/>
          <a:p>
            <a:pPr algn="ctr"/>
            <a:r>
              <a:rPr lang="en-US" sz="4800" b="1" dirty="0">
                <a:solidFill>
                  <a:schemeClr val="bg1"/>
                </a:solidFill>
              </a:rPr>
              <a:t>Confidence Fraud / Romance</a:t>
            </a:r>
          </a:p>
        </p:txBody>
      </p:sp>
      <p:sp>
        <p:nvSpPr>
          <p:cNvPr id="3" name="TextBox 2">
            <a:extLst>
              <a:ext uri="{FF2B5EF4-FFF2-40B4-BE49-F238E27FC236}">
                <a16:creationId xmlns:a16="http://schemas.microsoft.com/office/drawing/2014/main" id="{1A4D5E7E-520B-D1EE-4C18-69C2ABF198D7}"/>
              </a:ext>
            </a:extLst>
          </p:cNvPr>
          <p:cNvSpPr txBox="1"/>
          <p:nvPr/>
        </p:nvSpPr>
        <p:spPr>
          <a:xfrm>
            <a:off x="1267691" y="1496015"/>
            <a:ext cx="9507682" cy="4431983"/>
          </a:xfrm>
          <a:prstGeom prst="rect">
            <a:avLst/>
          </a:prstGeom>
          <a:noFill/>
        </p:spPr>
        <p:txBody>
          <a:bodyPr wrap="square" rtlCol="0">
            <a:spAutoFit/>
          </a:bodyPr>
          <a:lstStyle/>
          <a:p>
            <a:pPr marL="0" marR="0">
              <a:spcBef>
                <a:spcPts val="0"/>
              </a:spcBef>
              <a:spcAft>
                <a:spcPts val="0"/>
              </a:spcAft>
            </a:pPr>
            <a:r>
              <a:rPr lang="en-US" sz="2400" dirty="0">
                <a:solidFill>
                  <a:schemeClr val="bg1"/>
                </a:solidFill>
                <a:effectLst/>
              </a:rPr>
              <a:t>Romance scams occur when a criminal adopts a fake online identity to gain a victim’s affection and confidence. The scammer uses the illusion of a romantic or close relationship to manipulate and/or steal from the victim.</a:t>
            </a:r>
          </a:p>
          <a:p>
            <a:pPr marL="0" marR="0">
              <a:spcBef>
                <a:spcPts val="0"/>
              </a:spcBef>
              <a:spcAft>
                <a:spcPts val="0"/>
              </a:spcAft>
            </a:pPr>
            <a:endParaRPr lang="en-US" sz="2400" dirty="0">
              <a:solidFill>
                <a:schemeClr val="bg1"/>
              </a:solidFill>
              <a:effectLst/>
            </a:endParaRPr>
          </a:p>
          <a:p>
            <a:pPr marL="0" marR="0">
              <a:spcBef>
                <a:spcPts val="0"/>
              </a:spcBef>
              <a:spcAft>
                <a:spcPts val="0"/>
              </a:spcAft>
            </a:pPr>
            <a:r>
              <a:rPr lang="en-US" sz="2400" dirty="0">
                <a:solidFill>
                  <a:schemeClr val="bg1"/>
                </a:solidFill>
                <a:effectLst/>
              </a:rPr>
              <a:t>Grandparent Scams also fall into this category, where criminals impersonate a panicked loved one, usually a grandchild, nephew, or niece of an elderly person. The loved one claims to be in trouble and needs money immediately. </a:t>
            </a:r>
          </a:p>
          <a:p>
            <a:pPr marL="0" marR="0">
              <a:spcBef>
                <a:spcPts val="0"/>
              </a:spcBef>
              <a:spcAft>
                <a:spcPts val="0"/>
              </a:spcAft>
            </a:pPr>
            <a:endParaRPr lang="en-US" sz="2400" dirty="0">
              <a:solidFill>
                <a:schemeClr val="bg1"/>
              </a:solidFill>
              <a:effectLst/>
            </a:endParaRPr>
          </a:p>
          <a:p>
            <a:pPr marL="0" marR="0">
              <a:spcBef>
                <a:spcPts val="0"/>
              </a:spcBef>
              <a:spcAft>
                <a:spcPts val="0"/>
              </a:spcAft>
            </a:pPr>
            <a:r>
              <a:rPr lang="en-US" sz="2400" dirty="0">
                <a:solidFill>
                  <a:schemeClr val="bg1"/>
                </a:solidFill>
                <a:effectLst/>
              </a:rPr>
              <a:t>In 2021, the IC3 received reports from 7,658 victims who experienced over $432 million in losses to Confidence Fraud/Romance scams.</a:t>
            </a:r>
          </a:p>
          <a:p>
            <a:endParaRPr lang="en-US" dirty="0"/>
          </a:p>
        </p:txBody>
      </p:sp>
    </p:spTree>
    <p:extLst>
      <p:ext uri="{BB962C8B-B14F-4D97-AF65-F5344CB8AC3E}">
        <p14:creationId xmlns:p14="http://schemas.microsoft.com/office/powerpoint/2010/main" val="3182189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6524</TotalTime>
  <Words>612</Words>
  <Application>Microsoft Office PowerPoint</Application>
  <PresentationFormat>Widescreen</PresentationFormat>
  <Paragraphs>78</Paragraphs>
  <Slides>14</Slides>
  <Notes>10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Elder Fraud in Alaska</vt:lpstr>
      <vt:lpstr>Elder Fraud Initiative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InfraGard Alaska Members Alliance</dc:title>
  <dc:creator>Jesse Jones</dc:creator>
  <cp:lastModifiedBy>Jesse Jones</cp:lastModifiedBy>
  <cp:revision>16</cp:revision>
  <dcterms:created xsi:type="dcterms:W3CDTF">2022-09-13T11:54:40Z</dcterms:created>
  <dcterms:modified xsi:type="dcterms:W3CDTF">2023-01-26T23:48:02Z</dcterms:modified>
</cp:coreProperties>
</file>